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72" r:id="rId2"/>
    <p:sldId id="262" r:id="rId3"/>
    <p:sldId id="257" r:id="rId4"/>
    <p:sldId id="263" r:id="rId5"/>
    <p:sldId id="283" r:id="rId6"/>
    <p:sldId id="269" r:id="rId7"/>
    <p:sldId id="259" r:id="rId8"/>
    <p:sldId id="276" r:id="rId9"/>
    <p:sldId id="267" r:id="rId10"/>
    <p:sldId id="286" r:id="rId11"/>
    <p:sldId id="261" r:id="rId12"/>
    <p:sldId id="268" r:id="rId13"/>
    <p:sldId id="270" r:id="rId14"/>
    <p:sldId id="271" r:id="rId15"/>
    <p:sldId id="274" r:id="rId16"/>
    <p:sldId id="275" r:id="rId17"/>
    <p:sldId id="277" r:id="rId18"/>
    <p:sldId id="278" r:id="rId19"/>
    <p:sldId id="285" r:id="rId20"/>
    <p:sldId id="258" r:id="rId21"/>
    <p:sldId id="266" r:id="rId22"/>
    <p:sldId id="260" r:id="rId23"/>
    <p:sldId id="273" r:id="rId24"/>
    <p:sldId id="265" r:id="rId25"/>
    <p:sldId id="279" r:id="rId26"/>
    <p:sldId id="280" r:id="rId27"/>
    <p:sldId id="284" r:id="rId28"/>
    <p:sldId id="282" r:id="rId2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32"/>
    <a:srgbClr val="E6294F"/>
    <a:srgbClr val="171E29"/>
    <a:srgbClr val="0A1320"/>
    <a:srgbClr val="242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9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8B005-1F6B-4619-99EF-C64A80CC8A07}" type="datetimeFigureOut">
              <a:rPr lang="en-CA" smtClean="0"/>
              <a:t>2021-12-29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E9A62-02EF-4D9B-9E8B-2FA8675FD0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09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B2D2831-4DCE-4DDA-9271-95498D5D5ED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BB653-8C46-4DC8-B7B1-6460CBE7603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1C2FD-94EB-4D96-BDCF-EF40F8DBAEC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BF49-6311-4498-8D96-509E518F00D2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9881C-7B88-4839-A681-F0D65A1E36F7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D3050-21CC-49DA-8C79-6189567F226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1E007-309D-46E7-A3F2-F2076C49A1B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12E43-5A08-48A2-B3C9-88EBB44CF13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9519-DBDF-4AB1-9FE1-A2C57F91CA76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31E9C-84E6-41EA-9E50-8772128AF7A3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E81CE-F23E-453E-9B54-047CE738AEA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954F-B608-4CA6-8FB5-B04D2D64273F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16C9-721D-43D2-8C18-C429C32680F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A56-E018-4DFF-81E5-4BDAAF09562A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BFAA1-FC07-4B7B-84E5-E606DF8C40B1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AD48-B86E-4163-81BF-E2E727620E56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5FBB-A786-45AC-8C35-A445E8FECB4A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D3626-CEF8-4F0A-8087-B3E724AA535A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defi.com/" TargetMode="External"/><Relationship Id="rId2" Type="http://schemas.openxmlformats.org/officeDocument/2006/relationships/hyperlink" Target="https://fegrox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defi.com/" TargetMode="External"/><Relationship Id="rId2" Type="http://schemas.openxmlformats.org/officeDocument/2006/relationships/hyperlink" Target="https://fegro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arts.fegex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track.fegex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fegfaucet.com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egradio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gcentral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gtoken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defi.com/" TargetMode="External"/><Relationship Id="rId2" Type="http://schemas.openxmlformats.org/officeDocument/2006/relationships/hyperlink" Target="https://fegro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gex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usct.com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rack.fegex.com/" TargetMode="External"/><Relationship Id="rId13" Type="http://schemas.openxmlformats.org/officeDocument/2006/relationships/hyperlink" Target="https://usct.com/" TargetMode="External"/><Relationship Id="rId3" Type="http://schemas.openxmlformats.org/officeDocument/2006/relationships/hyperlink" Target="https://www.fegtoken.com/" TargetMode="External"/><Relationship Id="rId7" Type="http://schemas.openxmlformats.org/officeDocument/2006/relationships/hyperlink" Target="https://charts.fegex.com/" TargetMode="External"/><Relationship Id="rId12" Type="http://schemas.openxmlformats.org/officeDocument/2006/relationships/hyperlink" Target="https://www.smartdefi.com/" TargetMode="External"/><Relationship Id="rId17" Type="http://schemas.openxmlformats.org/officeDocument/2006/relationships/hyperlink" Target="https://www.instagram.com/feg_token" TargetMode="External"/><Relationship Id="rId2" Type="http://schemas.openxmlformats.org/officeDocument/2006/relationships/image" Target="../media/image24.png"/><Relationship Id="rId16" Type="http://schemas.openxmlformats.org/officeDocument/2006/relationships/hyperlink" Target="https://www.reddit.com/r/FegToken_Officia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esale.fegex.com/" TargetMode="External"/><Relationship Id="rId11" Type="http://schemas.openxmlformats.org/officeDocument/2006/relationships/hyperlink" Target="https://fegrox.com/" TargetMode="External"/><Relationship Id="rId5" Type="http://schemas.openxmlformats.org/officeDocument/2006/relationships/hyperlink" Target="https://www.fegdeployer.com/" TargetMode="External"/><Relationship Id="rId15" Type="http://schemas.openxmlformats.org/officeDocument/2006/relationships/hyperlink" Target="https://www.twitter.com/fegtoken" TargetMode="External"/><Relationship Id="rId10" Type="http://schemas.openxmlformats.org/officeDocument/2006/relationships/hyperlink" Target="https://fegradio.com/" TargetMode="External"/><Relationship Id="rId4" Type="http://schemas.openxmlformats.org/officeDocument/2006/relationships/hyperlink" Target="https://www.fegex.com/" TargetMode="External"/><Relationship Id="rId9" Type="http://schemas.openxmlformats.org/officeDocument/2006/relationships/hyperlink" Target="https://www.fegcentral.com/" TargetMode="External"/><Relationship Id="rId14" Type="http://schemas.openxmlformats.org/officeDocument/2006/relationships/hyperlink" Target="https://www.t.me/fegcha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gex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gwrap.com/" TargetMode="External"/><Relationship Id="rId2" Type="http://schemas.openxmlformats.org/officeDocument/2006/relationships/hyperlink" Target="https://www.fegex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egdeploye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AE283C-6FCC-428D-9DB8-BFED70DC5C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9163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7443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S</a:t>
            </a:r>
            <a:r>
              <a:rPr lang="en-CA" cap="none" dirty="0">
                <a:solidFill>
                  <a:srgbClr val="FFB232"/>
                </a:solidFill>
                <a:latin typeface="Lato" panose="020F0502020204030203" pitchFamily="34" charset="0"/>
              </a:rPr>
              <a:t>mart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</a:t>
            </a:r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D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e</a:t>
            </a:r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i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(SD)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2958"/>
            <a:ext cx="10200637" cy="47116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sz="2200" dirty="0">
                <a:solidFill>
                  <a:srgbClr val="FFFFFF"/>
                </a:solidFill>
                <a:latin typeface="Lato" panose="020F0502020204030203" pitchFamily="34" charset="0"/>
              </a:rPr>
              <a:t>Each token created using our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sz="2200" dirty="0">
                <a:solidFill>
                  <a:srgbClr val="FFFFFF"/>
                </a:solidFill>
                <a:latin typeface="Lato" panose="020F0502020204030203" pitchFamily="34" charset="0"/>
              </a:rPr>
              <a:t> Deployer contains the exchange, lending protocol and asset-backed store of value inside the smart contract, creating a safer and more reliable token.</a:t>
            </a:r>
          </a:p>
          <a:p>
            <a:pPr marL="0" indent="0" algn="just">
              <a:buNone/>
            </a:pPr>
            <a:r>
              <a:rPr lang="en-CA" sz="2200" dirty="0">
                <a:solidFill>
                  <a:srgbClr val="FFFFFF"/>
                </a:solidFill>
                <a:latin typeface="Lato" panose="020F0502020204030203" pitchFamily="34" charset="0"/>
              </a:rPr>
              <a:t>Token liquidity is held securely inside the token’s own contract, and is inaccessible, makes it 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</a:rPr>
              <a:t>impossible to rug-pull</a:t>
            </a:r>
            <a:r>
              <a:rPr lang="en-CA" sz="2200" dirty="0">
                <a:solidFill>
                  <a:srgbClr val="FFFFFF"/>
                </a:solidFill>
                <a:latin typeface="Lato" panose="020F0502020204030203" pitchFamily="34" charset="0"/>
              </a:rPr>
              <a:t> and </a:t>
            </a:r>
            <a:r>
              <a:rPr lang="en-CA" sz="2200" dirty="0">
                <a:latin typeface="Lato" panose="020F0502020204030203" pitchFamily="34" charset="0"/>
              </a:rPr>
              <a:t>eliminates the need for 3</a:t>
            </a:r>
            <a:r>
              <a:rPr lang="en-CA" sz="2200" baseline="30000" dirty="0">
                <a:latin typeface="Lato" panose="020F0502020204030203" pitchFamily="34" charset="0"/>
              </a:rPr>
              <a:t>rd</a:t>
            </a:r>
            <a:r>
              <a:rPr lang="en-CA" sz="2200" dirty="0">
                <a:latin typeface="Lato" panose="020F0502020204030203" pitchFamily="34" charset="0"/>
              </a:rPr>
              <a:t> party liquidity providers.</a:t>
            </a:r>
          </a:p>
          <a:p>
            <a:pPr marL="0" indent="0" algn="just">
              <a:buNone/>
            </a:pPr>
            <a:r>
              <a:rPr lang="en-CA" sz="2200" dirty="0">
                <a:latin typeface="Lato" panose="020F0502020204030203" pitchFamily="34" charset="0"/>
              </a:rPr>
              <a:t>Every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sz="2200" dirty="0">
                <a:latin typeface="Lato" panose="020F0502020204030203" pitchFamily="34" charset="0"/>
              </a:rPr>
              <a:t> token is backed by its base asset, providing each token with an ever-increasing intrinsic baseline value. Launch your own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sz="2200" dirty="0">
                <a:latin typeface="Lato" panose="020F0502020204030203" pitchFamily="34" charset="0"/>
              </a:rPr>
              <a:t> Token in a matter of minutes using the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sz="2200" dirty="0">
                <a:solidFill>
                  <a:srgbClr val="E6294F"/>
                </a:solidFill>
                <a:latin typeface="Lato" panose="020F0502020204030203" pitchFamily="34" charset="0"/>
              </a:rPr>
              <a:t> </a:t>
            </a:r>
            <a:r>
              <a:rPr lang="en-CA" sz="2200" dirty="0">
                <a:latin typeface="Lato" panose="020F0502020204030203" pitchFamily="34" charset="0"/>
              </a:rPr>
              <a:t>token template and our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dirty="0" err="1">
                <a:latin typeface="Lato" panose="020F0502020204030203" pitchFamily="34" charset="0"/>
              </a:rPr>
              <a:t>deployer</a:t>
            </a:r>
            <a:r>
              <a:rPr lang="en-CA" sz="2200" dirty="0">
                <a:latin typeface="Lato" panose="020F0502020204030203" pitchFamily="34" charset="0"/>
              </a:rPr>
              <a:t> tool.</a:t>
            </a:r>
          </a:p>
          <a:p>
            <a:pPr marL="0" indent="0" algn="just">
              <a:buNone/>
            </a:pPr>
            <a:r>
              <a:rPr lang="en-CA" sz="2200" dirty="0">
                <a:latin typeface="Lato" panose="020F0502020204030203" pitchFamily="34" charset="0"/>
              </a:rPr>
              <a:t>More details on 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fegrox.com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</a:rPr>
              <a:t> </a:t>
            </a:r>
            <a:r>
              <a:rPr lang="en-CA" sz="2200" dirty="0">
                <a:latin typeface="Lato" panose="020F0502020204030203" pitchFamily="34" charset="0"/>
              </a:rPr>
              <a:t>and 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smartdefi.com</a:t>
            </a:r>
            <a:endParaRPr lang="en-CA" sz="2200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163FB-EC35-4FE2-9256-32E6B452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961" y="63811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6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B2A2-D1CF-436B-B883-2E19B206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58639"/>
            <a:ext cx="11125200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Rox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token - The “model home” of </a:t>
            </a:r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SmartDeFi</a:t>
            </a: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6BD7-FEC6-469E-A1FE-305D3C365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81" y="1837209"/>
            <a:ext cx="5258719" cy="472551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ROX</a:t>
            </a:r>
            <a:r>
              <a:rPr lang="en-CA" dirty="0">
                <a:latin typeface="Lato" panose="020F0502020204030203" pitchFamily="34" charset="0"/>
              </a:rPr>
              <a:t> Token is a revolutionary token and is the world’s first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token. It launched with a total supply of 1,000 ROX on each chain (ERC-20 and BEP-20) on September 2, 2021. 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ROX</a:t>
            </a:r>
            <a:r>
              <a:rPr lang="en-CA" dirty="0">
                <a:latin typeface="Lato" panose="020F0502020204030203" pitchFamily="34" charset="0"/>
              </a:rPr>
              <a:t> Token has all of the transformative features of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ex</a:t>
            </a:r>
            <a:r>
              <a:rPr lang="en-CA" dirty="0">
                <a:latin typeface="Lato" panose="020F0502020204030203" pitchFamily="34" charset="0"/>
              </a:rPr>
              <a:t> inbuilt along with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SmartSwap</a:t>
            </a:r>
            <a:r>
              <a:rPr lang="en-CA" dirty="0">
                <a:latin typeface="Lato" panose="020F0502020204030203" pitchFamily="34" charset="0"/>
              </a:rPr>
              <a:t>, Auto-Routing (auto wrap/unwrap)—and more!</a:t>
            </a:r>
          </a:p>
          <a:p>
            <a:pPr marL="0" indent="0" algn="just">
              <a:buNone/>
            </a:pPr>
            <a:r>
              <a:rPr lang="en-CA" sz="2400" dirty="0">
                <a:latin typeface="Lato" panose="020F0502020204030203" pitchFamily="34" charset="0"/>
              </a:rPr>
              <a:t>More details on 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fegrox.com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</a:rPr>
              <a:t> </a:t>
            </a:r>
            <a:r>
              <a:rPr lang="en-CA" sz="2400" dirty="0">
                <a:latin typeface="Lato" panose="020F0502020204030203" pitchFamily="34" charset="0"/>
              </a:rPr>
              <a:t>and 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smartdefi.com</a:t>
            </a:r>
            <a:endParaRPr lang="en-CA" sz="2400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dirty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88392-9B7D-4369-9B95-8A1448DBD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1837209"/>
            <a:ext cx="4858669" cy="4567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DE02C-4835-44AD-BFC9-569F4326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120" y="6377758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7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565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charts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706" y="1533358"/>
            <a:ext cx="4109452" cy="37912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2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charts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(</a:t>
            </a:r>
            <a:r>
              <a:rPr lang="en-CA" sz="22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charts.fege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x.com</a:t>
            </a:r>
            <a:r>
              <a:rPr lang="en-CA" sz="2200" dirty="0">
                <a:solidFill>
                  <a:srgbClr val="FFFFFF"/>
                </a:solidFill>
                <a:latin typeface="Lato" panose="020F0502020204030203" pitchFamily="34" charset="0"/>
              </a:rPr>
              <a:t>) 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is our DEX tool for </a:t>
            </a:r>
            <a:r>
              <a:rPr lang="en-CA" sz="22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. View any </a:t>
            </a:r>
            <a:r>
              <a:rPr lang="en-CA" sz="22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pair in a </a:t>
            </a:r>
            <a:r>
              <a:rPr lang="en-CA" sz="22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Tradingview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chart while having easy access to market cap and volume information. </a:t>
            </a:r>
          </a:p>
          <a:p>
            <a:pPr marL="0" indent="0" algn="just">
              <a:buNone/>
            </a:pP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Overlay any indicators you need and track transaction history.</a:t>
            </a:r>
            <a:endParaRPr lang="en-CA" sz="2200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DA4F3-64B1-4E3B-BF87-AF963D94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491917"/>
            <a:ext cx="6650456" cy="4371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1A419-B628-43AC-8764-5284DB6C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362718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6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40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track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860" y="1592263"/>
            <a:ext cx="4114140" cy="46688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track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our mobile and web-based app for tracking price, reflections and staking rewards.</a:t>
            </a:r>
          </a:p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Developed for both iOS and Android users and allows tracking of all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 pairs.</a:t>
            </a:r>
          </a:p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Available at </a:t>
            </a:r>
            <a:r>
              <a:rPr lang="en-CA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track.fegex.com</a:t>
            </a:r>
            <a:endParaRPr lang="en-CA" b="0" i="0" u="none" strike="noStrike" baseline="0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CA" sz="3200" dirty="0">
              <a:latin typeface="Lato" panose="020F050202020403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F9FF8-26C1-4A33-9AAA-6055E7B93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" r="1189" b="1400"/>
          <a:stretch/>
        </p:blipFill>
        <p:spPr>
          <a:xfrm>
            <a:off x="843280" y="1592264"/>
            <a:ext cx="6726580" cy="39798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6A662-C29F-4DB1-9F2E-30E0CA46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281" y="6382357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02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faucet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B3D1CA-1034-42E3-9EF1-0D16DE1BA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619208"/>
            <a:ext cx="4988560" cy="4669832"/>
          </a:xfrm>
        </p:spPr>
        <p:txBody>
          <a:bodyPr>
            <a:no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0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sz="2200" b="0" i="0" u="none" strike="noStrike" dirty="0" err="1">
                <a:effectLst/>
                <a:latin typeface="Lato" panose="020F0502020204030203" pitchFamily="34" charset="0"/>
              </a:rPr>
              <a:t>faucet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(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fegfaucet.com</a:t>
            </a:r>
            <a:r>
              <a:rPr lang="en-CA" sz="2200" dirty="0">
                <a:latin typeface="Lato" panose="020F0502020204030203" pitchFamily="34" charset="0"/>
              </a:rPr>
              <a:t>)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consists of an initial 22T </a:t>
            </a:r>
            <a:r>
              <a:rPr lang="en-CA" sz="2200" b="0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deposited into a permanently locked system. The faucet collects frictionless transaction rewards in </a:t>
            </a:r>
            <a:r>
              <a:rPr lang="en-CA" sz="2200" b="0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. 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Anyone can claim on a first-come, first-served basis once every 24 hours per wallet.</a:t>
            </a:r>
            <a:r>
              <a:rPr lang="en-CA" sz="2200" dirty="0">
                <a:latin typeface="Lato" panose="020F0502020204030203" pitchFamily="34" charset="0"/>
              </a:rPr>
              <a:t> The hope is that </a:t>
            </a:r>
            <a:r>
              <a:rPr lang="en-CA" sz="220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dirty="0" err="1">
                <a:latin typeface="Lato" panose="020F0502020204030203" pitchFamily="34" charset="0"/>
              </a:rPr>
              <a:t>faucet</a:t>
            </a:r>
            <a:r>
              <a:rPr lang="en-CA" sz="2200" dirty="0">
                <a:latin typeface="Lato" panose="020F0502020204030203" pitchFamily="34" charset="0"/>
              </a:rPr>
              <a:t> will one day be providing over $20.00 (USD) of </a:t>
            </a:r>
            <a:r>
              <a:rPr lang="en-CA" sz="220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dirty="0">
                <a:latin typeface="Lato" panose="020F0502020204030203" pitchFamily="34" charset="0"/>
              </a:rPr>
              <a:t> every minute.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CA" sz="2200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32FF03-1E81-480D-9BEF-171FF7BE5F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17ECDF-D8DE-4FBD-95EC-4ED04DEF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648599"/>
            <a:ext cx="5549900" cy="44180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505DA-1E81-4F5A-8D33-5A6EA60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281" y="63811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3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EC03-8E1E-4F8B-8111-83AB29C7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234" y="399933"/>
            <a:ext cx="9613532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The Pan African Sanctuary Alliance (PASA)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F0D4-2E7F-43EC-B6E5-46D5B137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4000"/>
            <a:ext cx="10341526" cy="47371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Very early in our journey we partnered with 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</a:rPr>
              <a:t>The Pan African Sanctuary Alliance (PASA)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. It’s a relationship we’re proud of, and one which goes from strength to strength. </a:t>
            </a:r>
          </a:p>
          <a:p>
            <a:pPr marL="0" indent="0" algn="just">
              <a:buNone/>
            </a:pPr>
            <a:r>
              <a:rPr lang="en-CA" sz="22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</a:rPr>
              <a:t>PASA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has been fighting against illegal hunting while putting efforts into research, education and emergency response regarding wildlife. </a:t>
            </a:r>
            <a:r>
              <a:rPr lang="en-CA" sz="22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</a:rPr>
              <a:t>PASA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the largest coalition of wildlife centres and sanctuaries across Africa. With a network of 23 member organisations in 13 African countries, </a:t>
            </a:r>
            <a:r>
              <a:rPr lang="en-CA" sz="22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</a:rPr>
              <a:t>PASA</a:t>
            </a:r>
            <a:r>
              <a:rPr lang="en-CA" sz="22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serves as a united coalition to fight, protect and save humanities closest relatives from the brink of extinction.</a:t>
            </a:r>
          </a:p>
          <a:p>
            <a:pPr marL="0" indent="0" algn="just">
              <a:buNone/>
            </a:pPr>
            <a:r>
              <a:rPr lang="en-CA" sz="2200" dirty="0">
                <a:latin typeface="Lato" panose="020F0502020204030203" pitchFamily="34" charset="0"/>
              </a:rPr>
              <a:t>To this date </a:t>
            </a:r>
            <a:r>
              <a:rPr lang="en-CA" sz="220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dirty="0">
                <a:latin typeface="Lato" panose="020F0502020204030203" pitchFamily="34" charset="0"/>
              </a:rPr>
              <a:t> was able to provide over 8,000 gorilla meals (more than half a million lbs of food) through the partnership with </a:t>
            </a:r>
            <a:r>
              <a:rPr lang="en-CA" sz="2200" dirty="0">
                <a:solidFill>
                  <a:srgbClr val="FFB232"/>
                </a:solidFill>
                <a:latin typeface="Lato" panose="020F0502020204030203" pitchFamily="34" charset="0"/>
              </a:rPr>
              <a:t>PASA</a:t>
            </a:r>
            <a:r>
              <a:rPr lang="en-CA" sz="2200" dirty="0">
                <a:latin typeface="Lato" panose="020F0502020204030203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8AD0E5-7687-43A4-8D49-3BBB3C345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"/>
          <a:stretch/>
        </p:blipFill>
        <p:spPr bwMode="auto">
          <a:xfrm>
            <a:off x="8097519" y="5426229"/>
            <a:ext cx="2052321" cy="10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DA61F-E1B9-4C2C-94AE-7BC1301E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8325" y="63667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0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EC03-8E1E-4F8B-8111-83AB29C7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5318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ATEITIS INFORMATION TECHNOLOGY (ATEITIS)  PARTNERSHIP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F0D4-2E7F-43EC-B6E5-46D5B137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10054907" cy="43545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FEG announced a strategic partnership with </a:t>
            </a:r>
            <a:r>
              <a:rPr lang="en-CA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</a:rPr>
              <a:t>ATEITIS Information Technology (ATEITIS)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to strengthen security and safety of the </a:t>
            </a:r>
            <a:r>
              <a:rPr lang="en-CA" b="0" i="0" u="none" strike="noStrike" baseline="0" dirty="0">
                <a:solidFill>
                  <a:srgbClr val="E6294F"/>
                </a:solidFill>
                <a:latin typeface="Lato" panose="020F0502020204030203" pitchFamily="34" charset="0"/>
              </a:rPr>
              <a:t>FEG </a:t>
            </a:r>
            <a:r>
              <a:rPr lang="en-CA" b="0" i="0" u="none" strike="noStrike" baseline="0" dirty="0">
                <a:latin typeface="Lato" panose="020F0502020204030203" pitchFamily="34" charset="0"/>
              </a:rPr>
              <a:t>ecosystem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.</a:t>
            </a:r>
          </a:p>
          <a:p>
            <a:pPr marL="0" indent="0" algn="just">
              <a:buNone/>
            </a:pP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ATEITIS</a:t>
            </a: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 r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outinely performs pen testing, static code reviews, dynamic code reviews, library reviews, configuration audits, event monitoring and other tests to protect all things </a:t>
            </a:r>
            <a:r>
              <a:rPr lang="en-CA" b="0" i="0" u="none" strike="noStrike" baseline="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.</a:t>
            </a:r>
            <a:endParaRPr lang="en-CA" sz="3200" dirty="0"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0D065-4894-4986-BD27-5EFA22D08B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3433311" y="3276599"/>
            <a:ext cx="5325378" cy="1263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A589-97BD-432A-805F-5D56C3A0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3811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3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AA12-FF31-4C00-AA77-46BDD21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radio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4749-0715-4A7C-B202-47A447C3A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654" y="1435100"/>
            <a:ext cx="4342946" cy="43561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sz="2200" b="0" i="0" u="none" strike="noStrike" baseline="0" dirty="0">
                <a:latin typeface="Lato" panose="020F0502020204030203" pitchFamily="34" charset="0"/>
              </a:rPr>
              <a:t>The</a:t>
            </a:r>
            <a:r>
              <a:rPr lang="en-CA" sz="2200" b="0" i="0" u="none" strike="noStrike" baseline="0" dirty="0">
                <a:solidFill>
                  <a:srgbClr val="D9D9D9"/>
                </a:solidFill>
                <a:latin typeface="Lato" panose="020F0502020204030203" pitchFamily="34" charset="0"/>
              </a:rPr>
              <a:t> </a:t>
            </a:r>
            <a:r>
              <a:rPr lang="en-CA" sz="22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baseline="0" dirty="0" err="1">
                <a:latin typeface="Lato" panose="020F0502020204030203" pitchFamily="34" charset="0"/>
              </a:rPr>
              <a:t>radio</a:t>
            </a:r>
            <a:r>
              <a:rPr lang="en-CA" sz="2200" b="0" i="0" u="none" strike="noStrike" baseline="0" dirty="0">
                <a:latin typeface="Lato" panose="020F0502020204030203" pitchFamily="34" charset="0"/>
              </a:rPr>
              <a:t> Live program offers guest appearances that enable projects to communicate directly with the </a:t>
            </a:r>
            <a:r>
              <a:rPr lang="en-CA" sz="2200" b="0" i="0" u="none" strike="noStrike" baseline="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baseline="0" dirty="0">
                <a:latin typeface="Lato" panose="020F0502020204030203" pitchFamily="34" charset="0"/>
              </a:rPr>
              <a:t> community, including the option for giveaways, contests, question and answer sessions, and much more—live on Telegram, </a:t>
            </a:r>
            <a:r>
              <a:rPr lang="en-CA" sz="22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fegradio.com</a:t>
            </a:r>
            <a:r>
              <a:rPr lang="en-CA" sz="2200" b="0" i="0" u="none" strike="noStrike" baseline="0" dirty="0">
                <a:latin typeface="Lato" panose="020F0502020204030203" pitchFamily="34" charset="0"/>
              </a:rPr>
              <a:t>, YouTube, and numerous podcast platforms.	</a:t>
            </a:r>
          </a:p>
          <a:p>
            <a:pPr algn="just"/>
            <a:endParaRPr lang="en-CA" sz="2200" dirty="0"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80B99-77C4-41A4-BEA1-633220476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7"/>
          <a:stretch/>
        </p:blipFill>
        <p:spPr>
          <a:xfrm>
            <a:off x="799038" y="1524000"/>
            <a:ext cx="6300262" cy="3963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8EB52-68D0-4F34-9B03-4B709DA2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391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70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B2E0-B12A-4970-8BBC-970DF438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central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51F9E-F277-422C-A229-9073B1FE1D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726"/>
          <a:stretch/>
        </p:blipFill>
        <p:spPr>
          <a:xfrm>
            <a:off x="5678488" y="1487487"/>
            <a:ext cx="5761034" cy="485139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936F0-38BB-4394-B4EB-A17E4F0C7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1700" y="1487488"/>
            <a:ext cx="4699000" cy="467518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CA" b="0" i="0" dirty="0" err="1">
                <a:solidFill>
                  <a:srgbClr val="E6294F"/>
                </a:solidFill>
                <a:effectLst/>
                <a:latin typeface="Noto Sans" panose="020B0502040204020203" pitchFamily="34" charset="0"/>
              </a:rPr>
              <a:t>FEG</a:t>
            </a:r>
            <a:r>
              <a:rPr lang="en-CA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central</a:t>
            </a: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aims to provide the best information about </a:t>
            </a:r>
            <a:r>
              <a:rPr lang="en-CA" b="0" i="0" dirty="0">
                <a:solidFill>
                  <a:srgbClr val="E6294F"/>
                </a:solidFill>
                <a:effectLst/>
                <a:latin typeface="Noto Sans" panose="020B0502040204020203" pitchFamily="34" charset="0"/>
              </a:rPr>
              <a:t>FEG</a:t>
            </a: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, </a:t>
            </a:r>
            <a:r>
              <a:rPr lang="en-CA" b="0" i="0" dirty="0" err="1">
                <a:solidFill>
                  <a:srgbClr val="E6294F"/>
                </a:solidFill>
                <a:effectLst/>
                <a:latin typeface="Noto Sans" panose="020B0502040204020203" pitchFamily="34" charset="0"/>
              </a:rPr>
              <a:t>FEG</a:t>
            </a:r>
            <a:r>
              <a:rPr lang="en-CA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ex</a:t>
            </a: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and all things related to </a:t>
            </a:r>
            <a:r>
              <a:rPr lang="en-CA" b="0" i="0" dirty="0" err="1">
                <a:solidFill>
                  <a:srgbClr val="E6294F"/>
                </a:solidFill>
                <a:effectLst/>
                <a:latin typeface="Noto Sans" panose="020B0502040204020203" pitchFamily="34" charset="0"/>
              </a:rPr>
              <a:t>SmartDeFi</a:t>
            </a: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and the </a:t>
            </a:r>
            <a:r>
              <a:rPr lang="en-CA" b="0" i="0" dirty="0" err="1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DeFi</a:t>
            </a: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 community.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FFFFFF"/>
                </a:solidFill>
                <a:latin typeface="Noto Sans" panose="020B0502040204020203" pitchFamily="34" charset="0"/>
              </a:rPr>
              <a:t>The platform runs a 24/7 support chat that allows any trader in the </a:t>
            </a:r>
            <a:r>
              <a:rPr lang="en-CA" dirty="0">
                <a:solidFill>
                  <a:srgbClr val="E6294F"/>
                </a:solidFill>
                <a:latin typeface="Noto Sans" panose="020B0502040204020203" pitchFamily="34" charset="0"/>
              </a:rPr>
              <a:t>FEG</a:t>
            </a:r>
            <a:r>
              <a:rPr lang="en-CA" dirty="0">
                <a:solidFill>
                  <a:srgbClr val="FFFFFF"/>
                </a:solidFill>
                <a:latin typeface="Noto Sans" panose="020B0502040204020203" pitchFamily="34" charset="0"/>
              </a:rPr>
              <a:t> ecosystem to directly connect with the </a:t>
            </a:r>
            <a:r>
              <a:rPr lang="en-CA" dirty="0" err="1">
                <a:solidFill>
                  <a:srgbClr val="E6294F"/>
                </a:solidFill>
                <a:latin typeface="Noto Sans" panose="020B0502040204020203" pitchFamily="34" charset="0"/>
              </a:rPr>
              <a:t>FEG</a:t>
            </a:r>
            <a:r>
              <a:rPr lang="en-CA" dirty="0" err="1">
                <a:solidFill>
                  <a:srgbClr val="FFFFFF"/>
                </a:solidFill>
                <a:latin typeface="Noto Sans" panose="020B0502040204020203" pitchFamily="34" charset="0"/>
              </a:rPr>
              <a:t>support</a:t>
            </a:r>
            <a:r>
              <a:rPr lang="en-CA" dirty="0">
                <a:solidFill>
                  <a:srgbClr val="FFFFFF"/>
                </a:solidFill>
                <a:latin typeface="Noto Sans" panose="020B0502040204020203" pitchFamily="34" charset="0"/>
              </a:rPr>
              <a:t> crew.</a:t>
            </a:r>
          </a:p>
          <a:p>
            <a:pPr marL="0" indent="0" algn="just">
              <a:buNone/>
            </a:pPr>
            <a:r>
              <a:rPr lang="en-CA" b="0" i="0" dirty="0">
                <a:solidFill>
                  <a:srgbClr val="FFFFFF"/>
                </a:solidFill>
                <a:effectLst/>
                <a:latin typeface="Noto Sans" panose="020B0502040204020203" pitchFamily="34" charset="0"/>
              </a:rPr>
              <a:t>Available at </a:t>
            </a:r>
            <a:r>
              <a:rPr lang="en-CA" b="0" i="0" dirty="0">
                <a:solidFill>
                  <a:srgbClr val="FFB232"/>
                </a:solidFill>
                <a:effectLst/>
                <a:latin typeface="Noto Sans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fegcentral.com</a:t>
            </a:r>
            <a:endParaRPr lang="en-CA" b="0" i="0" dirty="0">
              <a:solidFill>
                <a:srgbClr val="FFB232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B65CFA-F105-431B-996C-48E3B8A8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6993" y="638711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2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AA12-FF31-4C00-AA77-46BDD21B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scholars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4749-0715-4A7C-B202-47A447C3A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21" y="1457324"/>
            <a:ext cx="6638830" cy="4933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sz="210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100" dirty="0" err="1">
                <a:latin typeface="Lato" panose="020F0502020204030203" pitchFamily="34" charset="0"/>
              </a:rPr>
              <a:t>scholars</a:t>
            </a:r>
            <a:r>
              <a:rPr lang="en-CA" sz="2100" dirty="0">
                <a:latin typeface="Lato" panose="020F0502020204030203" pitchFamily="34" charset="0"/>
              </a:rPr>
              <a:t>  empowers children and their parents by equipping them with lessons in financial literacy. This will leave a lasting legacy that will change lives for generations.</a:t>
            </a:r>
          </a:p>
          <a:p>
            <a:pPr marL="0" indent="0" algn="just">
              <a:buNone/>
            </a:pPr>
            <a:r>
              <a:rPr lang="en-CA" sz="210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100" dirty="0" err="1">
                <a:latin typeface="Lato" panose="020F0502020204030203" pitchFamily="34" charset="0"/>
              </a:rPr>
              <a:t>scholar</a:t>
            </a:r>
            <a:r>
              <a:rPr lang="en-CA" sz="2100" dirty="0">
                <a:latin typeface="Lato" panose="020F0502020204030203" pitchFamily="34" charset="0"/>
              </a:rPr>
              <a:t> locally sourced 500 back packs (300 for the </a:t>
            </a:r>
            <a:r>
              <a:rPr lang="en-CA" sz="2100" dirty="0">
                <a:solidFill>
                  <a:srgbClr val="FFB232"/>
                </a:solidFill>
                <a:latin typeface="Lato" panose="020F0502020204030203" pitchFamily="34" charset="0"/>
              </a:rPr>
              <a:t>Philippines</a:t>
            </a:r>
            <a:r>
              <a:rPr lang="en-CA" sz="2100" dirty="0">
                <a:latin typeface="Lato" panose="020F0502020204030203" pitchFamily="34" charset="0"/>
              </a:rPr>
              <a:t> and 200 for </a:t>
            </a:r>
            <a:r>
              <a:rPr lang="en-CA" sz="2100" dirty="0">
                <a:solidFill>
                  <a:srgbClr val="FFB232"/>
                </a:solidFill>
                <a:latin typeface="Lato" panose="020F0502020204030203" pitchFamily="34" charset="0"/>
              </a:rPr>
              <a:t>Haiti</a:t>
            </a:r>
            <a:r>
              <a:rPr lang="en-CA" sz="2100" dirty="0">
                <a:latin typeface="Lato" panose="020F0502020204030203" pitchFamily="34" charset="0"/>
              </a:rPr>
              <a:t>), notebooks and writing tools for students as well as t-shirts, caps, and masks for volunteers.</a:t>
            </a:r>
          </a:p>
          <a:p>
            <a:pPr marL="0" indent="0" algn="just">
              <a:buNone/>
            </a:pPr>
            <a:r>
              <a:rPr lang="en-CA" sz="2100" dirty="0">
                <a:latin typeface="Lato" panose="020F0502020204030203" pitchFamily="34" charset="0"/>
              </a:rPr>
              <a:t>Launched in December 2021. Our efforts will move from the </a:t>
            </a:r>
            <a:r>
              <a:rPr lang="en-CA" sz="2100" dirty="0">
                <a:solidFill>
                  <a:srgbClr val="FFB232"/>
                </a:solidFill>
                <a:latin typeface="Lato" panose="020F0502020204030203" pitchFamily="34" charset="0"/>
              </a:rPr>
              <a:t>Philippines</a:t>
            </a:r>
            <a:r>
              <a:rPr lang="en-CA" sz="2100" dirty="0">
                <a:latin typeface="Lato" panose="020F0502020204030203" pitchFamily="34" charset="0"/>
              </a:rPr>
              <a:t> to </a:t>
            </a:r>
            <a:r>
              <a:rPr lang="en-CA" sz="2100" dirty="0">
                <a:solidFill>
                  <a:srgbClr val="FFB232"/>
                </a:solidFill>
                <a:latin typeface="Lato" panose="020F0502020204030203" pitchFamily="34" charset="0"/>
              </a:rPr>
              <a:t>Haiti</a:t>
            </a:r>
            <a:r>
              <a:rPr lang="en-CA" sz="2100" dirty="0">
                <a:latin typeface="Lato" panose="020F0502020204030203" pitchFamily="34" charset="0"/>
              </a:rPr>
              <a:t> in February 2022; after which we will continue to expand the initiative globally.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8EB52-68D0-4F34-9B03-4B709DA2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391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ED9DBC2-41E6-488E-A7E6-0FE685AA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9" y="1525588"/>
            <a:ext cx="3883378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30134-05CC-4DBE-8857-4BC7A2F7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69" y="3905858"/>
            <a:ext cx="3919226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80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Token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762126"/>
            <a:ext cx="9905998" cy="42957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latin typeface="Lato" panose="020F0502020204030203" pitchFamily="34" charset="0"/>
              </a:rPr>
              <a:t>token</a:t>
            </a:r>
            <a:r>
              <a:rPr lang="en-CA" b="0" i="0" u="none" strike="noStrike" baseline="0" dirty="0">
                <a:latin typeface="Lato" panose="020F0502020204030203" pitchFamily="34" charset="0"/>
              </a:rPr>
              <a:t> is a </a:t>
            </a:r>
            <a:r>
              <a:rPr lang="en-CA" b="0" i="0" u="none" strike="noStrike" baseline="0" dirty="0" err="1">
                <a:latin typeface="Lato" panose="020F0502020204030203" pitchFamily="34" charset="0"/>
              </a:rPr>
              <a:t>DeFi</a:t>
            </a:r>
            <a:r>
              <a:rPr lang="en-CA" b="0" i="0" u="none" strike="noStrike" baseline="0" dirty="0">
                <a:latin typeface="Lato" panose="020F0502020204030203" pitchFamily="34" charset="0"/>
              </a:rPr>
              <a:t> project with an ever growing and innovative ecosystem that advances and continuously pushes boundaries. With </a:t>
            </a:r>
            <a:r>
              <a:rPr lang="en-CA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</a:rPr>
              <a:t>nearly 1 million holders </a:t>
            </a:r>
            <a:r>
              <a:rPr lang="en-CA" b="0" i="0" u="none" strike="noStrike" baseline="0" dirty="0">
                <a:latin typeface="Lato" panose="020F0502020204030203" pitchFamily="34" charset="0"/>
              </a:rPr>
              <a:t>we are driven to ensure that they, along with anyone entering this space feel secure, rewarded and find the technology easy to use.</a:t>
            </a:r>
          </a:p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token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our governance token, launched in January ‘21 on Ethereum and February ‘21 on 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Binance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Smart Chain.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token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both deflationary and RFI.  </a:t>
            </a:r>
          </a:p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More details </a:t>
            </a:r>
            <a:r>
              <a:rPr lang="en-CA" b="0" i="0" u="none" strike="noStrike" baseline="0">
                <a:solidFill>
                  <a:srgbClr val="FFFFFF"/>
                </a:solidFill>
                <a:latin typeface="Lato" panose="020F0502020204030203" pitchFamily="34" charset="0"/>
              </a:rPr>
              <a:t>on </a:t>
            </a:r>
            <a:r>
              <a:rPr lang="en-CA" b="0" i="0" u="none" strike="noStrike" baseline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fegtoken.com</a:t>
            </a: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E7D40-F832-4230-A80C-CCBB973B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281" y="6462394"/>
            <a:ext cx="756000" cy="288000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702-23E9-40BF-8CE9-7F280FD8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5318"/>
            <a:ext cx="9905998" cy="1478570"/>
          </a:xfrm>
        </p:spPr>
        <p:txBody>
          <a:bodyPr>
            <a:noAutofit/>
          </a:bodyPr>
          <a:lstStyle/>
          <a:p>
            <a:pPr algn="ctr"/>
            <a:b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</a:b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Upcoming releases</a:t>
            </a:r>
            <a:b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</a:b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324B-28B5-43CA-B891-31EBCAA2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893888"/>
            <a:ext cx="4602162" cy="4137560"/>
          </a:xfrm>
        </p:spPr>
        <p:txBody>
          <a:bodyPr>
            <a:noAutofit/>
          </a:bodyPr>
          <a:lstStyle/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dirty="0" err="1"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Deployer (SD)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dirty="0" err="1">
                <a:latin typeface="Lato" panose="020F0502020204030203" pitchFamily="34" charset="0"/>
              </a:rPr>
              <a:t>SmartLending</a:t>
            </a:r>
            <a:endParaRPr lang="en-CA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dirty="0">
                <a:latin typeface="Lato" panose="020F0502020204030203" pitchFamily="34" charset="0"/>
              </a:rPr>
              <a:t>New User Interface (UI)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dirty="0">
                <a:latin typeface="Lato" panose="020F0502020204030203" pitchFamily="34" charset="0"/>
              </a:rPr>
              <a:t>Cross-chain expansion (AVAX, FTM, MATIC) and Bridge</a:t>
            </a:r>
          </a:p>
          <a:p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DC82E-DE53-4FFE-8DB1-BF7B2F42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893888"/>
            <a:ext cx="5319463" cy="3893720"/>
          </a:xfrm>
        </p:spPr>
        <p:txBody>
          <a:bodyPr/>
          <a:lstStyle/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sz="2400" dirty="0">
                <a:latin typeface="Lato" panose="020F0502020204030203" pitchFamily="34" charset="0"/>
              </a:rPr>
              <a:t>Universal Stable Cent Token (USCT)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sz="2400" dirty="0">
                <a:latin typeface="Lato" panose="020F0502020204030203" pitchFamily="34" charset="0"/>
              </a:rPr>
              <a:t>2FA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r>
              <a:rPr lang="en-CA" sz="2400" dirty="0">
                <a:latin typeface="Lato" panose="020F0502020204030203" pitchFamily="34" charset="0"/>
              </a:rPr>
              <a:t>Chiwawa  Multi-Verse Partnership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Ø"/>
            </a:pPr>
            <a:endParaRPr lang="en-CA" sz="2400" dirty="0">
              <a:latin typeface="Lato" panose="020F0502020204030203" pitchFamily="34" charset="0"/>
            </a:endParaRPr>
          </a:p>
          <a:p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AEB1D-AA50-4FDA-9066-D00E679F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089" y="63811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5343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Deployer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553413"/>
            <a:ext cx="6667500" cy="482620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a new kind of token that is an exchange and token in one. Swap functions are built into the token. 100% of initial liquidity is stored in the contract, and ownership of the contract is immediately and automatically renounced at launch. </a:t>
            </a:r>
          </a:p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All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tokens have an 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fWrap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as their base pair. Furthermore, all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tokens are asset-backed and have a baseline value that can never decrease.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Anyone will be able to launch a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 token without hiring developers. </a:t>
            </a:r>
          </a:p>
          <a:p>
            <a:pPr marL="0" indent="0" algn="just">
              <a:buNone/>
            </a:pPr>
            <a:r>
              <a:rPr lang="en-CA" sz="2400" dirty="0">
                <a:latin typeface="Lato" panose="020F0502020204030203" pitchFamily="34" charset="0"/>
              </a:rPr>
              <a:t>Learn more on 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fegrox.com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</a:rPr>
              <a:t> </a:t>
            </a:r>
            <a:r>
              <a:rPr lang="en-CA" sz="2400" dirty="0">
                <a:latin typeface="Lato" panose="020F0502020204030203" pitchFamily="34" charset="0"/>
              </a:rPr>
              <a:t>and </a:t>
            </a:r>
            <a:r>
              <a:rPr lang="en-CA" sz="2400" dirty="0">
                <a:solidFill>
                  <a:srgbClr val="FFB232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smartdefi.com</a:t>
            </a:r>
            <a:endParaRPr lang="en-CA" sz="2400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7632D3-D88A-45B0-9759-FA1DA85D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099" y="1553413"/>
            <a:ext cx="3695700" cy="4504487"/>
          </a:xfrm>
          <a:prstGeom prst="rect">
            <a:avLst/>
          </a:prstGeom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FCB59F-EF67-4003-88CD-37170DBA5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74" y="679812"/>
            <a:ext cx="775176" cy="775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09C6C-EFDA-4128-A9D1-C38D0885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2710" y="63796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6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620-4206-4569-89A6-CC0F0196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56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Smart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Lending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123F-B6A7-4859-B81A-A3C691A43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1397000"/>
            <a:ext cx="10401300" cy="45339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Users will be able to use any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token as collateral to take out loans on the token’s baseline value—without having to sell them or having to burn them. Simply use the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loan function to place the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token into collateral inside the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token contract.</a:t>
            </a:r>
          </a:p>
          <a:p>
            <a:pPr marL="0" indent="0" algn="just">
              <a:buNone/>
            </a:pP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SmartLending</a:t>
            </a:r>
            <a:r>
              <a:rPr lang="en-CA" dirty="0">
                <a:latin typeface="Lato" panose="020F0502020204030203" pitchFamily="34" charset="0"/>
              </a:rPr>
              <a:t> requires no third party. Nothing can be manipulated externally to exploit the code.</a:t>
            </a:r>
          </a:p>
          <a:p>
            <a:pPr marL="0" indent="0" algn="just">
              <a:buNone/>
            </a:pP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SmartLending</a:t>
            </a:r>
            <a:r>
              <a:rPr lang="en-CA" dirty="0">
                <a:latin typeface="Lato" panose="020F0502020204030203" pitchFamily="34" charset="0"/>
              </a:rPr>
              <a:t> is the first lending protocol where the funds and data for ratio calculations are hosted inside the same place, making it the most secure lending protocol ever created.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There is no interest on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SmartLending</a:t>
            </a:r>
            <a:r>
              <a:rPr lang="en-CA" dirty="0">
                <a:latin typeface="Lato" panose="020F0502020204030203" pitchFamily="34" charset="0"/>
              </a:rPr>
              <a:t>, you are only required to pay back the initial loan. Upcoming release is expected on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fegex.com</a:t>
            </a: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dirty="0">
              <a:latin typeface="Lato" panose="020F0502020204030203" pitchFamily="34" charset="0"/>
            </a:endParaRPr>
          </a:p>
          <a:p>
            <a:pPr marL="0" indent="0">
              <a:buNone/>
            </a:pPr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3A918-9119-4696-BDAB-C42A74C9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7631" y="63794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69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A620-4206-4569-89A6-CC0F0196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018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NEW User interface (UI)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72035A4-F1D1-49AB-AEE2-6ED7BD0607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0628" y="1565840"/>
            <a:ext cx="6705872" cy="402216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5153C-FED8-4D51-8A99-A9DF67A73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1440" y="1565840"/>
            <a:ext cx="3909060" cy="4695259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New User Interface (UI) for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ex</a:t>
            </a:r>
            <a:r>
              <a:rPr lang="en-CA" dirty="0">
                <a:latin typeface="Lato" panose="020F0502020204030203" pitchFamily="34" charset="0"/>
              </a:rPr>
              <a:t> with integrated 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charts</a:t>
            </a:r>
            <a:r>
              <a:rPr lang="en-CA" dirty="0">
                <a:latin typeface="Lato" panose="020F0502020204030203" pitchFamily="34" charset="0"/>
              </a:rPr>
              <a:t>, swapping and other core functionalities on the exchange.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Currently, in the final stages of development.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7ABDF-DB0C-4EE9-88A9-EEC9778D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586" y="637441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6418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Cross-Chain Expansion and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536700"/>
            <a:ext cx="6194327" cy="4979603"/>
          </a:xfrm>
        </p:spPr>
        <p:txBody>
          <a:bodyPr>
            <a:noAutofit/>
          </a:bodyPr>
          <a:lstStyle/>
          <a:p>
            <a:pPr mar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2200" b="0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sz="2200" b="0" i="0" u="none" strike="noStrike" dirty="0" err="1">
                <a:effectLst/>
                <a:latin typeface="Lato" panose="020F0502020204030203" pitchFamily="34" charset="0"/>
              </a:rPr>
              <a:t>ex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plans to </a:t>
            </a:r>
            <a:r>
              <a:rPr lang="en-CA" sz="2200" dirty="0">
                <a:latin typeface="Lato" panose="020F0502020204030203" pitchFamily="34" charset="0"/>
              </a:rPr>
              <a:t>extend 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support of three more blockchains – Avalanche (</a:t>
            </a:r>
            <a:r>
              <a:rPr lang="en-CA" sz="2200" b="0" i="0" u="none" strike="noStrike" dirty="0">
                <a:solidFill>
                  <a:srgbClr val="FFB232"/>
                </a:solidFill>
                <a:effectLst/>
                <a:latin typeface="Lato" panose="020F0502020204030203" pitchFamily="34" charset="0"/>
              </a:rPr>
              <a:t>AVAX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), Fantom (</a:t>
            </a:r>
            <a:r>
              <a:rPr lang="en-CA" sz="2200" b="0" i="0" u="none" strike="noStrike" dirty="0">
                <a:solidFill>
                  <a:srgbClr val="FFB232"/>
                </a:solidFill>
                <a:effectLst/>
                <a:latin typeface="Lato" panose="020F0502020204030203" pitchFamily="34" charset="0"/>
              </a:rPr>
              <a:t>FTM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) and Polygon (</a:t>
            </a:r>
            <a:r>
              <a:rPr lang="en-CA" sz="2200" b="0" i="0" u="none" strike="noStrike" dirty="0">
                <a:solidFill>
                  <a:srgbClr val="FFB232"/>
                </a:solidFill>
                <a:effectLst/>
                <a:latin typeface="Lato" panose="020F0502020204030203" pitchFamily="34" charset="0"/>
              </a:rPr>
              <a:t>MATIC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) as a result of the on-going development of the cross-chain </a:t>
            </a:r>
            <a:r>
              <a:rPr lang="en-CA" sz="2200" b="0" i="0" u="none" strike="noStrike" dirty="0">
                <a:solidFill>
                  <a:srgbClr val="FFB232"/>
                </a:solidFill>
                <a:effectLst/>
                <a:latin typeface="Lato" panose="020F0502020204030203" pitchFamily="34" charset="0"/>
              </a:rPr>
              <a:t>Bridge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.</a:t>
            </a:r>
          </a:p>
          <a:p>
            <a:pPr mar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The development of the </a:t>
            </a:r>
            <a:r>
              <a:rPr lang="en-CA" sz="2200" b="0" i="0" u="none" strike="noStrike" dirty="0">
                <a:solidFill>
                  <a:srgbClr val="FFB232"/>
                </a:solidFill>
                <a:effectLst/>
                <a:latin typeface="Lato" panose="020F0502020204030203" pitchFamily="34" charset="0"/>
              </a:rPr>
              <a:t>Bridge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will allow cross-chain swapping between tokens if they provide liquidity dedicated for the bridge. </a:t>
            </a:r>
          </a:p>
          <a:p>
            <a:pPr mar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This will make </a:t>
            </a:r>
            <a:r>
              <a:rPr lang="en-CA" sz="22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200" b="0" i="0" u="none" strike="noStrike" dirty="0" err="1">
                <a:effectLst/>
                <a:latin typeface="Lato" panose="020F0502020204030203" pitchFamily="34" charset="0"/>
              </a:rPr>
              <a:t>ex</a:t>
            </a:r>
            <a:r>
              <a:rPr lang="en-CA" sz="2200" b="0" i="0" u="none" strike="noStrike" dirty="0">
                <a:effectLst/>
                <a:latin typeface="Lato" panose="020F0502020204030203" pitchFamily="34" charset="0"/>
              </a:rPr>
              <a:t> a CEXDEX (a centralized feature within a decentralised environment).</a:t>
            </a:r>
            <a:endParaRPr lang="en-CA" sz="2200" b="0" dirty="0">
              <a:effectLst/>
              <a:latin typeface="Lato" panose="020F0502020204030203" pitchFamily="34" charset="0"/>
            </a:endParaRPr>
          </a:p>
          <a:p>
            <a:pPr marL="0" indent="0">
              <a:buNone/>
            </a:pPr>
            <a:br>
              <a:rPr lang="en-CA" sz="2200" dirty="0">
                <a:latin typeface="Lato" panose="020F0502020204030203" pitchFamily="34" charset="0"/>
              </a:rPr>
            </a:br>
            <a:endParaRPr lang="en-CA" sz="2200" dirty="0"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10BC1-56D1-4669-A89E-49C99DBDD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" t="955" r="2649" b="1"/>
          <a:stretch/>
        </p:blipFill>
        <p:spPr>
          <a:xfrm>
            <a:off x="7335740" y="1536700"/>
            <a:ext cx="4027584" cy="42935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A027E-5CDB-41BC-9474-FE2A2C7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1755" y="637886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0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C4D6-15F0-4DED-9D44-04D88485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8318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Universal stable cent token (USCT)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7A849-D92F-4DA8-AB1D-4D903DF88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8648" y="1626759"/>
            <a:ext cx="6102952" cy="44946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solidFill>
                  <a:srgbClr val="E7EEFF"/>
                </a:solidFill>
                <a:latin typeface="Lato" panose="020F0502020204030203" pitchFamily="34" charset="0"/>
              </a:rPr>
              <a:t> </a:t>
            </a:r>
            <a:r>
              <a:rPr lang="en-CA" dirty="0">
                <a:latin typeface="Lato" panose="020F0502020204030203" pitchFamily="34" charset="0"/>
              </a:rPr>
              <a:t>announced a release of </a:t>
            </a:r>
            <a:r>
              <a:rPr lang="en-CA" b="0" i="0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USCT </a:t>
            </a:r>
            <a:r>
              <a:rPr lang="en-CA" b="0" i="0" dirty="0">
                <a:effectLst/>
                <a:latin typeface="Lato" panose="020F0502020204030203" pitchFamily="34" charset="0"/>
              </a:rPr>
              <a:t>-</a:t>
            </a:r>
            <a:r>
              <a:rPr lang="en-CA" b="0" i="0" dirty="0">
                <a:solidFill>
                  <a:srgbClr val="E7EEFF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CA" b="0" i="0" dirty="0">
                <a:effectLst/>
                <a:latin typeface="Lato" panose="020F0502020204030203" pitchFamily="34" charset="0"/>
              </a:rPr>
              <a:t>first decentralised truly stable token.</a:t>
            </a:r>
          </a:p>
          <a:p>
            <a:pPr marL="0" indent="0" algn="just">
              <a:buNone/>
            </a:pPr>
            <a:r>
              <a:rPr lang="en-CA" b="0" i="0" dirty="0">
                <a:effectLst/>
                <a:latin typeface="Lato" panose="020F0502020204030203" pitchFamily="34" charset="0"/>
              </a:rPr>
              <a:t>The</a:t>
            </a:r>
            <a:r>
              <a:rPr lang="en-CA" b="0" i="0" dirty="0">
                <a:solidFill>
                  <a:srgbClr val="E7EEFF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CA" b="0" i="0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 </a:t>
            </a:r>
            <a:r>
              <a:rPr lang="en-CA" b="0" i="0" dirty="0">
                <a:solidFill>
                  <a:srgbClr val="E7EEFF"/>
                </a:solidFill>
                <a:effectLst/>
                <a:latin typeface="Lato" panose="020F0502020204030203" pitchFamily="34" charset="0"/>
              </a:rPr>
              <a:t>ecosystem has taken a big step </a:t>
            </a:r>
            <a:r>
              <a:rPr lang="en-CA" b="0" i="0" dirty="0">
                <a:effectLst/>
                <a:latin typeface="Lato" panose="020F0502020204030203" pitchFamily="34" charset="0"/>
              </a:rPr>
              <a:t>towards completing a self-sufficient chain in the field of cryptocurrencies and the world of </a:t>
            </a:r>
            <a:r>
              <a:rPr lang="en-CA" b="0" i="0" dirty="0" err="1">
                <a:effectLst/>
                <a:latin typeface="Lato" panose="020F0502020204030203" pitchFamily="34" charset="0"/>
              </a:rPr>
              <a:t>DeFi</a:t>
            </a:r>
            <a:r>
              <a:rPr lang="en-CA" b="0" i="0" dirty="0">
                <a:effectLst/>
                <a:latin typeface="Lato" panose="020F0502020204030203" pitchFamily="34" charset="0"/>
              </a:rPr>
              <a:t>. </a:t>
            </a:r>
          </a:p>
          <a:p>
            <a:pPr marL="0" indent="0" algn="just">
              <a:buNone/>
            </a:pPr>
            <a:r>
              <a:rPr lang="en-CA" b="0" i="0" dirty="0">
                <a:effectLst/>
                <a:latin typeface="Lato" panose="020F0502020204030203" pitchFamily="34" charset="0"/>
              </a:rPr>
              <a:t>Traders will be able convert their stable tokens to </a:t>
            </a:r>
            <a:r>
              <a:rPr lang="en-CA" b="0" i="0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USCT</a:t>
            </a:r>
            <a:r>
              <a:rPr lang="en-CA" b="0" i="0" dirty="0">
                <a:solidFill>
                  <a:srgbClr val="E7EEFF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E7EEFF"/>
                </a:solidFill>
                <a:latin typeface="Lato" panose="020F0502020204030203" pitchFamily="34" charset="0"/>
              </a:rPr>
              <a:t>More details will be available on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usct.com</a:t>
            </a: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0922E-F837-4B0D-9913-0988ABE3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791" y="638584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Content Placeholder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B12D0CD-CE93-4F96-88BB-24A45ED6DA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2054" t="23119" r="22007" b="21802"/>
          <a:stretch/>
        </p:blipFill>
        <p:spPr>
          <a:xfrm>
            <a:off x="796913" y="1626758"/>
            <a:ext cx="4564870" cy="4494641"/>
          </a:xfrm>
        </p:spPr>
      </p:pic>
    </p:spTree>
    <p:extLst>
      <p:ext uri="{BB962C8B-B14F-4D97-AF65-F5344CB8AC3E}">
        <p14:creationId xmlns:p14="http://schemas.microsoft.com/office/powerpoint/2010/main" val="241343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ACC1-9F12-4F85-B309-3BD2F088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9755"/>
            <a:ext cx="10058400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blockchain Two-factor authentication (2Fa)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86DDB-85D2-4E1A-82C8-61BEBB8C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399" y="4106137"/>
            <a:ext cx="5480677" cy="2228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5F17B-ABCC-4E4C-9F19-2DF4953D3901}"/>
              </a:ext>
            </a:extLst>
          </p:cNvPr>
          <p:cNvSpPr txBox="1">
            <a:spLocks/>
          </p:cNvSpPr>
          <p:nvPr/>
        </p:nvSpPr>
        <p:spPr>
          <a:xfrm>
            <a:off x="800101" y="1838325"/>
            <a:ext cx="10648950" cy="2084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CA" dirty="0">
                <a:latin typeface="Lato" panose="020F0502020204030203" pitchFamily="34" charset="0"/>
              </a:rPr>
              <a:t>The lead developer of the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 </a:t>
            </a:r>
            <a:r>
              <a:rPr lang="en-CA" dirty="0">
                <a:latin typeface="Lato" panose="020F0502020204030203" pitchFamily="34" charset="0"/>
              </a:rPr>
              <a:t>project, </a:t>
            </a:r>
            <a:r>
              <a:rPr lang="en-CA" dirty="0" err="1">
                <a:latin typeface="Lato" panose="020F0502020204030203" pitchFamily="34" charset="0"/>
              </a:rPr>
              <a:t>Fegrox</a:t>
            </a:r>
            <a:r>
              <a:rPr lang="en-CA" dirty="0">
                <a:latin typeface="Lato" panose="020F0502020204030203" pitchFamily="34" charset="0"/>
              </a:rPr>
              <a:t>, revealed that he was able to achieve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2FA</a:t>
            </a:r>
            <a:r>
              <a:rPr lang="en-CA" dirty="0">
                <a:latin typeface="Lato" panose="020F0502020204030203" pitchFamily="34" charset="0"/>
              </a:rPr>
              <a:t> verification on a blockchain for a wallet that had its seed phrase revealed.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CA" dirty="0">
                <a:latin typeface="Lato" panose="020F0502020204030203" pitchFamily="34" charset="0"/>
              </a:rPr>
              <a:t>More details on product development using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2FA</a:t>
            </a:r>
            <a:r>
              <a:rPr lang="en-CA" dirty="0">
                <a:latin typeface="Lato" panose="020F0502020204030203" pitchFamily="34" charset="0"/>
              </a:rPr>
              <a:t> technology will be released at a later date.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B33FB-2A9A-4543-9369-FD6E5FB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4322" y="639413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4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ACC1-9F12-4F85-B309-3BD2F088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9755"/>
            <a:ext cx="10058400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Chiwawa  Multi-Verse Partnership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B33FB-2A9A-4543-9369-FD6E5FB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4322" y="639413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D6427-5DB2-4C2B-B7B3-D761745F1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1" y="1500188"/>
            <a:ext cx="9944100" cy="250507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A new partnership has been announced with the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Chiwawa</a:t>
            </a:r>
            <a:r>
              <a:rPr lang="en-CA" dirty="0">
                <a:latin typeface="Lato" panose="020F0502020204030203" pitchFamily="34" charset="0"/>
              </a:rPr>
              <a:t> – a Multi-Verse Project that will provide metaverse space for Arenas, Stadiums, Games and Convention Centers. 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The integration of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SmartNFT</a:t>
            </a:r>
            <a:r>
              <a:rPr lang="en-CA" dirty="0">
                <a:latin typeface="Lato" panose="020F0502020204030203" pitchFamily="34" charset="0"/>
              </a:rPr>
              <a:t> technology and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fWrap</a:t>
            </a:r>
            <a:r>
              <a:rPr lang="en-CA" dirty="0">
                <a:latin typeface="Lato" panose="020F0502020204030203" pitchFamily="34" charset="0"/>
              </a:rPr>
              <a:t> system within the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Chiwawa Project </a:t>
            </a:r>
            <a:r>
              <a:rPr lang="en-CA" dirty="0">
                <a:latin typeface="Lato" panose="020F0502020204030203" pitchFamily="34" charset="0"/>
              </a:rPr>
              <a:t>will benefit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latin typeface="Lato" panose="020F0502020204030203" pitchFamily="34" charset="0"/>
              </a:rPr>
              <a:t> Token project through redistribution of the % to the staking and liquidity pools. </a:t>
            </a:r>
          </a:p>
          <a:p>
            <a:pPr algn="just"/>
            <a:endParaRPr lang="en-CA" dirty="0">
              <a:latin typeface="Lato" panose="020F0502020204030203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038A352-3D8D-41D0-A14F-2791837B7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397" y="4068922"/>
            <a:ext cx="3803014" cy="190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3412D542-8684-437D-AEF9-D3CF594188BE}"/>
              </a:ext>
            </a:extLst>
          </p:cNvPr>
          <p:cNvSpPr txBox="1">
            <a:spLocks/>
          </p:cNvSpPr>
          <p:nvPr/>
        </p:nvSpPr>
        <p:spPr>
          <a:xfrm>
            <a:off x="1181100" y="3956374"/>
            <a:ext cx="6238875" cy="2628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CA" dirty="0">
                <a:latin typeface="Lato" panose="020F0502020204030203" pitchFamily="34" charset="0"/>
              </a:rPr>
              <a:t>The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latin typeface="Lato" panose="020F0502020204030203" pitchFamily="34" charset="0"/>
              </a:rPr>
              <a:t> team is working on the development side of implementation to allow user experiences to directly load from the blockchain. This will be the first decentralised Multiverse. 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CA" dirty="0">
                <a:latin typeface="Lato" panose="020F0502020204030203" pitchFamily="34" charset="0"/>
              </a:rPr>
              <a:t>The future of Metaverse is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Smart</a:t>
            </a:r>
            <a:r>
              <a:rPr lang="en-CA" dirty="0">
                <a:latin typeface="Lato" panose="020F0502020204030203" pitchFamily="34" charset="0"/>
              </a:rPr>
              <a:t>! More details will be released at a later date.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latin typeface="Lato" panose="020F0502020204030203" pitchFamily="34" charset="0"/>
            </a:endParaRPr>
          </a:p>
          <a:p>
            <a:pPr algn="just"/>
            <a:endParaRPr lang="en-CA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11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873BC8-D458-415E-B170-526DE07D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52426"/>
            <a:ext cx="9906000" cy="1477961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FEG Ecosystem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7392A-686F-4524-AFFD-AE571E82A0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10000"/>
          </a:blip>
          <a:stretch>
            <a:fillRect/>
          </a:stretch>
        </p:blipFill>
        <p:spPr>
          <a:xfrm rot="743039">
            <a:off x="3750844" y="1519883"/>
            <a:ext cx="4482100" cy="44821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DC0B3D-E5A1-4169-9F1D-DC8AF298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58815" y="1678245"/>
            <a:ext cx="4646602" cy="999065"/>
          </a:xfrm>
        </p:spPr>
        <p:txBody>
          <a:bodyPr/>
          <a:lstStyle/>
          <a:p>
            <a:pPr algn="ctr"/>
            <a:r>
              <a:rPr lang="en-CA" sz="1800" b="1" dirty="0">
                <a:solidFill>
                  <a:srgbClr val="E6294F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 us on social media</a:t>
            </a:r>
          </a:p>
          <a:p>
            <a:endParaRPr lang="en-CA" b="1" dirty="0">
              <a:latin typeface="Lato" panose="020F0502020204030203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9B6F837-1D0E-4BD7-A57F-28FA9A104CBC}"/>
              </a:ext>
            </a:extLst>
          </p:cNvPr>
          <p:cNvSpPr txBox="1">
            <a:spLocks/>
          </p:cNvSpPr>
          <p:nvPr/>
        </p:nvSpPr>
        <p:spPr>
          <a:xfrm>
            <a:off x="1116685" y="1621455"/>
            <a:ext cx="4875210" cy="4974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fegtoken.com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fegex.com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fegdeployer.com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presale.fegex.com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charts.fegex.com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track.fegex.com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fegcentral.com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fegradio.com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fegrox.com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smartdefi.com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usct.com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3600" b="1" dirty="0">
              <a:latin typeface="Lato" panose="020F0502020204030203" pitchFamily="34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C34458B-648D-4976-BC7C-9307C5E4D4A3}"/>
              </a:ext>
            </a:extLst>
          </p:cNvPr>
          <p:cNvSpPr txBox="1">
            <a:spLocks/>
          </p:cNvSpPr>
          <p:nvPr/>
        </p:nvSpPr>
        <p:spPr>
          <a:xfrm>
            <a:off x="5722554" y="2469439"/>
            <a:ext cx="4919124" cy="214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Roboto-Medium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t.me\</a:t>
            </a:r>
            <a:r>
              <a:rPr lang="en-CA" sz="1800" b="1" dirty="0" err="1">
                <a:solidFill>
                  <a:srgbClr val="FFB232"/>
                </a:solidFill>
                <a:latin typeface="Roboto-Medium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fegchat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Roboto-Medium"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twitter.com\</a:t>
            </a:r>
            <a:r>
              <a:rPr lang="en-CA" sz="1800" b="1" dirty="0" err="1">
                <a:solidFill>
                  <a:srgbClr val="FFB232"/>
                </a:solidFill>
                <a:latin typeface="Roboto-Medium"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fegtoken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reddit.com\r\</a:t>
            </a:r>
            <a:r>
              <a:rPr lang="en-CA" sz="1800" b="1" dirty="0" err="1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FegToken_Official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b="1" dirty="0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instagram.com\</a:t>
            </a:r>
            <a:r>
              <a:rPr lang="en-CA" sz="1800" b="1" dirty="0" err="1">
                <a:solidFill>
                  <a:srgbClr val="FFB232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feg_token</a:t>
            </a: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1800" b="1" dirty="0">
              <a:solidFill>
                <a:srgbClr val="FFB232"/>
              </a:solidFill>
              <a:latin typeface="Lato" panose="020F050202020403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CA" sz="3600" b="1" dirty="0">
              <a:latin typeface="Lato" panose="020F0502020204030203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F248DE2-6172-4751-932B-35FF5B85FF14}"/>
              </a:ext>
            </a:extLst>
          </p:cNvPr>
          <p:cNvSpPr txBox="1">
            <a:spLocks/>
          </p:cNvSpPr>
          <p:nvPr/>
        </p:nvSpPr>
        <p:spPr>
          <a:xfrm>
            <a:off x="6275924" y="2273565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14FA1-7D4C-4612-A30F-05E2281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262" y="6389686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F66C-9FB2-4BBB-B37D-1258C20E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07" y="238127"/>
            <a:ext cx="9905998" cy="1478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Released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7E67-C73E-4F98-89D3-AA26F1E38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0700" y="1514476"/>
            <a:ext cx="4524376" cy="4914898"/>
          </a:xfrm>
        </p:spPr>
        <p:txBody>
          <a:bodyPr>
            <a:noAutofit/>
          </a:bodyPr>
          <a:lstStyle/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FEGex</a:t>
            </a:r>
            <a:r>
              <a:rPr lang="en-CA" sz="2200" dirty="0">
                <a:latin typeface="Lato" panose="020F0502020204030203" pitchFamily="34" charset="0"/>
              </a:rPr>
              <a:t> 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fWrap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>
                <a:latin typeface="Lato" panose="020F0502020204030203" pitchFamily="34" charset="0"/>
              </a:rPr>
              <a:t>Staking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SmartSwap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>
                <a:latin typeface="Lato" panose="020F0502020204030203" pitchFamily="34" charset="0"/>
              </a:rPr>
              <a:t>Auto-Listing Deployer (AD)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SmartDeFi</a:t>
            </a:r>
            <a:r>
              <a:rPr lang="en-CA" sz="2200" dirty="0">
                <a:latin typeface="Lato" panose="020F0502020204030203" pitchFamily="34" charset="0"/>
              </a:rPr>
              <a:t> (SD)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>
                <a:latin typeface="Lato" panose="020F0502020204030203" pitchFamily="34" charset="0"/>
              </a:rPr>
              <a:t>ROX </a:t>
            </a:r>
            <a:r>
              <a:rPr lang="en-CA" sz="2200">
                <a:latin typeface="Lato" panose="020F0502020204030203" pitchFamily="34" charset="0"/>
              </a:rPr>
              <a:t>Token – the </a:t>
            </a:r>
            <a:r>
              <a:rPr lang="en-CA" sz="2200" dirty="0">
                <a:latin typeface="Lato" panose="020F0502020204030203" pitchFamily="34" charset="0"/>
              </a:rPr>
              <a:t>“model home” of </a:t>
            </a:r>
            <a:r>
              <a:rPr lang="en-CA" sz="2200" dirty="0" err="1">
                <a:latin typeface="Lato" panose="020F0502020204030203" pitchFamily="34" charset="0"/>
              </a:rPr>
              <a:t>SmartDeFi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FEGpresales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endParaRPr lang="en-CA" sz="2200" dirty="0">
              <a:latin typeface="Lato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7D5B5-2990-4F68-A7D5-81E0EFD1D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6906" y="1514477"/>
            <a:ext cx="4752972" cy="4972048"/>
          </a:xfrm>
        </p:spPr>
        <p:txBody>
          <a:bodyPr>
            <a:noAutofit/>
          </a:bodyPr>
          <a:lstStyle/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>
                <a:latin typeface="Lato" panose="020F0502020204030203" pitchFamily="34" charset="0"/>
              </a:rPr>
              <a:t>Maker Reward and </a:t>
            </a:r>
            <a:r>
              <a:rPr lang="en-CA" sz="2200" dirty="0" err="1">
                <a:latin typeface="Lato" panose="020F0502020204030203" pitchFamily="34" charset="0"/>
              </a:rPr>
              <a:t>GASrebate</a:t>
            </a:r>
            <a:r>
              <a:rPr lang="en-CA" sz="2200" dirty="0">
                <a:latin typeface="Lato" panose="020F0502020204030203" pitchFamily="34" charset="0"/>
              </a:rPr>
              <a:t> Programs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FEGcharts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FEGtrack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FEGfaucet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>
                <a:latin typeface="Lato" panose="020F0502020204030203" pitchFamily="34" charset="0"/>
              </a:rPr>
              <a:t>PASA &amp; ATEITIS Partnerships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FEGcentral</a:t>
            </a:r>
            <a:r>
              <a:rPr lang="en-CA" sz="2200" dirty="0">
                <a:latin typeface="Lato" panose="020F0502020204030203" pitchFamily="34" charset="0"/>
              </a:rPr>
              <a:t> </a:t>
            </a: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FEGradio</a:t>
            </a:r>
            <a:endParaRPr lang="en-CA" sz="2200" dirty="0">
              <a:latin typeface="Lato" panose="020F0502020204030203" pitchFamily="34" charset="0"/>
            </a:endParaRPr>
          </a:p>
          <a:p>
            <a:pPr>
              <a:buClr>
                <a:srgbClr val="FFB232"/>
              </a:buClr>
              <a:buFont typeface="Wingdings" panose="05000000000000000000" pitchFamily="2" charset="2"/>
              <a:buChar char="ü"/>
            </a:pPr>
            <a:r>
              <a:rPr lang="en-CA" sz="2200" dirty="0" err="1">
                <a:latin typeface="Lato" panose="020F0502020204030203" pitchFamily="34" charset="0"/>
              </a:rPr>
              <a:t>FEGscholars</a:t>
            </a:r>
            <a:r>
              <a:rPr lang="en-CA" sz="2200" dirty="0">
                <a:latin typeface="Lato" panose="020F0502020204030203" pitchFamily="34" charset="0"/>
              </a:rPr>
              <a:t> – Financial Literacy Program</a:t>
            </a:r>
          </a:p>
          <a:p>
            <a:endParaRPr lang="en-CA" sz="2200" dirty="0">
              <a:latin typeface="Lato" panose="020F0502020204030203" pitchFamily="34" charset="0"/>
            </a:endParaRPr>
          </a:p>
          <a:p>
            <a:endParaRPr lang="en-CA" sz="2200" dirty="0">
              <a:latin typeface="Lato" panose="020F0502020204030203" pitchFamily="34" charset="0"/>
            </a:endParaRPr>
          </a:p>
          <a:p>
            <a:endParaRPr lang="en-CA" sz="2200" dirty="0"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4D310-8AE2-4062-B9D3-51433660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961" y="641159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3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8018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FEG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ex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615440"/>
            <a:ext cx="10586720" cy="45212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is a decentralised cross-chain exchange (</a:t>
            </a:r>
            <a:r>
              <a:rPr lang="en-CA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fegex.com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), built from the ground up with custom coding that is specifically designed to resolve major issues with other popular exchanges surrounding 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DeFi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tokens.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Key Features: Swap, </a:t>
            </a:r>
            <a:r>
              <a:rPr lang="en-CA" dirty="0" err="1">
                <a:latin typeface="Lato" panose="020F0502020204030203" pitchFamily="34" charset="0"/>
              </a:rPr>
              <a:t>fWraps</a:t>
            </a:r>
            <a:r>
              <a:rPr lang="en-CA" dirty="0">
                <a:latin typeface="Lato" panose="020F0502020204030203" pitchFamily="34" charset="0"/>
              </a:rPr>
              <a:t>, Staking, Liquidity, Presales and </a:t>
            </a:r>
            <a:r>
              <a:rPr lang="en-CA" dirty="0" err="1">
                <a:latin typeface="Lato" panose="020F0502020204030203" pitchFamily="34" charset="0"/>
              </a:rPr>
              <a:t>SmartDeFi</a:t>
            </a:r>
            <a:r>
              <a:rPr lang="en-CA" dirty="0">
                <a:latin typeface="Lato" panose="020F0502020204030203" pitchFamily="34" charset="0"/>
              </a:rPr>
              <a:t> tokens Launchpad. 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The V1 Decentralised (DEX) aspect of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ex</a:t>
            </a:r>
            <a:r>
              <a:rPr lang="en-CA" dirty="0">
                <a:latin typeface="Lato" panose="020F0502020204030203" pitchFamily="34" charset="0"/>
              </a:rPr>
              <a:t> launched on April 1, 2021.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The V2 Decentralised (DEX) aspect of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ex</a:t>
            </a:r>
            <a:r>
              <a:rPr lang="en-CA" dirty="0">
                <a:latin typeface="Lato" panose="020F0502020204030203" pitchFamily="34" charset="0"/>
              </a:rPr>
              <a:t> launched on June 30, 2021.</a:t>
            </a:r>
          </a:p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The V2.1 Decentralised (DEX) aspect of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 err="1">
                <a:latin typeface="Lato" panose="020F0502020204030203" pitchFamily="34" charset="0"/>
              </a:rPr>
              <a:t>ex</a:t>
            </a:r>
            <a:r>
              <a:rPr lang="en-CA" dirty="0">
                <a:latin typeface="Lato" panose="020F0502020204030203" pitchFamily="34" charset="0"/>
              </a:rPr>
              <a:t> launched on August 30, 2021.</a:t>
            </a:r>
          </a:p>
          <a:p>
            <a:pPr marL="0" indent="0" algn="just">
              <a:buNone/>
            </a:pPr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96BA-0526-4F2D-8DDE-B5EA442F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4014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3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15616"/>
            <a:ext cx="9905998" cy="1478570"/>
          </a:xfrm>
        </p:spPr>
        <p:txBody>
          <a:bodyPr/>
          <a:lstStyle/>
          <a:p>
            <a:pPr algn="ctr"/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f</a:t>
            </a:r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W</a:t>
            </a:r>
            <a:r>
              <a:rPr lang="en-CA" cap="none" dirty="0" err="1">
                <a:solidFill>
                  <a:srgbClr val="FFB232"/>
                </a:solidFill>
                <a:latin typeface="Lato" panose="020F0502020204030203" pitchFamily="34" charset="0"/>
              </a:rPr>
              <a:t>rap</a:t>
            </a:r>
            <a:endParaRPr lang="en-CA" cap="none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724024"/>
            <a:ext cx="10305095" cy="40449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fWrap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allow you to wrap virtually any legacy crypto on the Ethereum or 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Binance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Smart Chains and earn more of them just by holding the </a:t>
            </a:r>
            <a:r>
              <a:rPr lang="en-CA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fWrap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in your wallet. Unwrap at any time back into the original crypto. </a:t>
            </a:r>
          </a:p>
          <a:p>
            <a:pPr marL="0" indent="0" algn="just">
              <a:buNone/>
            </a:pP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The </a:t>
            </a:r>
            <a:r>
              <a:rPr lang="en-CA" b="0" i="0" u="none" strike="noStrike" baseline="0" dirty="0">
                <a:solidFill>
                  <a:srgbClr val="E6294F"/>
                </a:solidFill>
                <a:latin typeface="Lato" panose="020F0502020204030203" pitchFamily="34" charset="0"/>
              </a:rPr>
              <a:t>FEG 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ecosystem has been designed such that all swaps use an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fWrap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base token. This ensures that the volume and therefore rewards generated by </a:t>
            </a:r>
            <a:r>
              <a:rPr lang="en-CA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fWrap</a:t>
            </a:r>
            <a:r>
              <a:rPr lang="en-CA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will continue to be significant.</a:t>
            </a:r>
          </a:p>
          <a:p>
            <a:pPr marL="0" indent="0" algn="just">
              <a:buNone/>
            </a:pP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Available on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fegex.com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</a:t>
            </a:r>
            <a:r>
              <a:rPr lang="en-CA" dirty="0">
                <a:solidFill>
                  <a:srgbClr val="FFFFFF"/>
                </a:solidFill>
                <a:latin typeface="Lato" panose="020F0502020204030203" pitchFamily="34" charset="0"/>
              </a:rPr>
              <a:t>and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fegwrap.com</a:t>
            </a:r>
            <a:endParaRPr lang="en-CA" b="0" i="0" strike="noStrike" baseline="0" dirty="0">
              <a:solidFill>
                <a:srgbClr val="FFB232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904A6-42A7-4CC5-8E34-DC67EDCC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281" y="6391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4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401951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staking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680" y="1727201"/>
            <a:ext cx="9543730" cy="19405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Lato" panose="020F0502020204030203" pitchFamily="34" charset="0"/>
              </a:rPr>
              <a:t>Staked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latin typeface="Lato" panose="020F0502020204030203" pitchFamily="34" charset="0"/>
              </a:rPr>
              <a:t> tokens are held securely in the 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dirty="0">
                <a:latin typeface="Lato" panose="020F0502020204030203" pitchFamily="34" charset="0"/>
              </a:rPr>
              <a:t> Token staking contract. </a:t>
            </a:r>
            <a:r>
              <a:rPr lang="en-CA" dirty="0" err="1">
                <a:latin typeface="Lato" panose="020F0502020204030203" pitchFamily="34" charset="0"/>
              </a:rPr>
              <a:t>Stakers</a:t>
            </a:r>
            <a:r>
              <a:rPr lang="en-CA" dirty="0">
                <a:latin typeface="Lato" panose="020F0502020204030203" pitchFamily="34" charset="0"/>
              </a:rPr>
              <a:t> are rewarded a share of 0.15% of the dollar value of all sell transactions that occur on the exchange and 0.12% from sell transactions in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SmartDeFi</a:t>
            </a:r>
            <a:r>
              <a:rPr lang="en-CA" dirty="0">
                <a:solidFill>
                  <a:srgbClr val="E6294F"/>
                </a:solidFill>
                <a:latin typeface="Lato" panose="020F050202020403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EC546-C412-4631-A8D0-0510CCB1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3667760"/>
            <a:ext cx="4989785" cy="2580639"/>
          </a:xfrm>
          <a:prstGeom prst="rect">
            <a:avLst/>
          </a:prstGeom>
          <a:pattFill prst="pct5">
            <a:fgClr>
              <a:srgbClr val="0A1320"/>
            </a:fgClr>
            <a:bgClr>
              <a:schemeClr val="bg1"/>
            </a:bgClr>
          </a:patt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3B6396-1EB0-4CDA-8493-9F16AA156DDD}"/>
              </a:ext>
            </a:extLst>
          </p:cNvPr>
          <p:cNvSpPr txBox="1">
            <a:spLocks/>
          </p:cNvSpPr>
          <p:nvPr/>
        </p:nvSpPr>
        <p:spPr>
          <a:xfrm>
            <a:off x="6493465" y="3667759"/>
            <a:ext cx="4641850" cy="258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i="0" u="none" strike="noStrike" dirty="0">
                <a:effectLst/>
                <a:latin typeface="Lato" panose="020F0502020204030203" pitchFamily="34" charset="0"/>
              </a:rPr>
              <a:t>Stake </a:t>
            </a:r>
            <a:r>
              <a:rPr lang="en-CA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 and earn: </a:t>
            </a:r>
          </a:p>
          <a:p>
            <a:pPr mar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 reflections (added directly into your staking pool), </a:t>
            </a:r>
            <a:r>
              <a:rPr lang="en-CA" i="0" u="none" strike="noStrike" dirty="0" err="1">
                <a:effectLst/>
                <a:latin typeface="Lato" panose="020F0502020204030203" pitchFamily="34" charset="0"/>
              </a:rPr>
              <a:t>fBNB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, </a:t>
            </a:r>
            <a:r>
              <a:rPr lang="en-CA" i="0" u="none" strike="noStrike" dirty="0" err="1">
                <a:effectLst/>
                <a:latin typeface="Lato" panose="020F0502020204030203" pitchFamily="34" charset="0"/>
              </a:rPr>
              <a:t>fUSDT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, </a:t>
            </a:r>
            <a:r>
              <a:rPr lang="en-CA" i="0" u="none" strike="noStrike" dirty="0" err="1">
                <a:effectLst/>
                <a:latin typeface="Lato" panose="020F0502020204030203" pitchFamily="34" charset="0"/>
              </a:rPr>
              <a:t>fETH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 +</a:t>
            </a:r>
            <a:r>
              <a:rPr lang="en-CA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CA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fWrap</a:t>
            </a:r>
            <a:r>
              <a:rPr lang="en-CA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reflections.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CA" sz="2000" b="1" i="0" u="none" strike="noStrike" dirty="0"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4E966-2370-4BA2-B462-149CE278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1121" y="64014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6ECD-B57A-4042-9299-2B8AA45D8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0506"/>
            <a:ext cx="9905998" cy="1478570"/>
          </a:xfrm>
        </p:spPr>
        <p:txBody>
          <a:bodyPr/>
          <a:lstStyle/>
          <a:p>
            <a:pPr algn="ctr"/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SmartSwap</a:t>
            </a:r>
            <a:endParaRPr lang="en-CA" dirty="0">
              <a:solidFill>
                <a:srgbClr val="FFB232"/>
              </a:solidFill>
              <a:latin typeface="Lato" panose="020F050202020403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3FEC4-FF3F-4678-A3F0-5C916F51CA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34" y="1584959"/>
            <a:ext cx="4989856" cy="446024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DA477-5C0A-4075-ADC2-13DC40BB5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3760" y="1584958"/>
            <a:ext cx="5486400" cy="4816475"/>
          </a:xfrm>
        </p:spPr>
        <p:txBody>
          <a:bodyPr>
            <a:normAutofit fontScale="92500"/>
          </a:bodyPr>
          <a:lstStyle/>
          <a:p>
            <a:pPr marL="0" indent="0" algn="just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n-CA" b="0" i="0" u="none" strike="noStrike" dirty="0">
                <a:effectLst/>
                <a:latin typeface="Lato" panose="020F0502020204030203" pitchFamily="34" charset="0"/>
              </a:rPr>
              <a:t>Swing trade your tokens without incurring taxes! </a:t>
            </a:r>
            <a:r>
              <a:rPr lang="en-CA" b="0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SmartSwap</a:t>
            </a:r>
            <a:r>
              <a:rPr lang="en-CA" b="0" i="0" u="none" strike="noStrike" dirty="0">
                <a:effectLst/>
                <a:latin typeface="Lato" panose="020F0502020204030203" pitchFamily="34" charset="0"/>
              </a:rPr>
              <a:t> is available for all tokens launched on </a:t>
            </a:r>
            <a:r>
              <a:rPr lang="en-CA" b="0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b="0" i="0" u="none" strike="noStrike" dirty="0" err="1">
                <a:effectLst/>
                <a:latin typeface="Lato" panose="020F0502020204030203" pitchFamily="34" charset="0"/>
              </a:rPr>
              <a:t>ex</a:t>
            </a:r>
            <a:r>
              <a:rPr lang="en-CA" b="0" i="0" u="none" strike="noStrike" dirty="0">
                <a:effectLst/>
                <a:latin typeface="Lato" panose="020F0502020204030203" pitchFamily="34" charset="0"/>
              </a:rPr>
              <a:t> and </a:t>
            </a:r>
            <a:r>
              <a:rPr lang="en-CA" b="0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SmartDeFi</a:t>
            </a:r>
            <a:r>
              <a:rPr lang="en-CA" b="0" i="0" u="none" strike="noStrike" dirty="0">
                <a:effectLst/>
                <a:latin typeface="Lato" panose="020F0502020204030203" pitchFamily="34" charset="0"/>
              </a:rPr>
              <a:t>. 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The 2.00% tax on </a:t>
            </a:r>
            <a:r>
              <a:rPr lang="en-CA" i="0" u="none" strike="noStrike" dirty="0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FEG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 Token is incurred when moving into and out of </a:t>
            </a:r>
            <a:r>
              <a:rPr lang="en-CA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SmartSwap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. All other RFI tokens will incur their designated tax percentage when moving in and out of </a:t>
            </a:r>
            <a:r>
              <a:rPr lang="en-CA" i="0" u="none" strike="noStrike" dirty="0" err="1">
                <a:solidFill>
                  <a:srgbClr val="E6294F"/>
                </a:solidFill>
                <a:effectLst/>
                <a:latin typeface="Lato" panose="020F0502020204030203" pitchFamily="34" charset="0"/>
              </a:rPr>
              <a:t>SmartSwap</a:t>
            </a:r>
            <a:r>
              <a:rPr lang="en-CA" i="0" u="none" strike="noStrike" dirty="0">
                <a:effectLst/>
                <a:latin typeface="Lato" panose="020F0502020204030203" pitchFamily="34" charset="0"/>
              </a:rPr>
              <a:t>.</a:t>
            </a:r>
          </a:p>
          <a:p>
            <a:pPr marL="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Lato" panose="020F0502020204030203" pitchFamily="34" charset="0"/>
              </a:rPr>
              <a:t>Anonymous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P2P</a:t>
            </a:r>
            <a:r>
              <a:rPr lang="en-CA" dirty="0">
                <a:latin typeface="Lato" panose="020F0502020204030203" pitchFamily="34" charset="0"/>
              </a:rPr>
              <a:t> and swaps between different trading pools 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S2S </a:t>
            </a:r>
            <a:r>
              <a:rPr lang="en-CA" dirty="0">
                <a:latin typeface="Lato" panose="020F0502020204030203" pitchFamily="34" charset="0"/>
              </a:rPr>
              <a:t>are available within </a:t>
            </a:r>
            <a:r>
              <a:rPr lang="en-CA" dirty="0" err="1">
                <a:solidFill>
                  <a:srgbClr val="E6294F"/>
                </a:solidFill>
                <a:latin typeface="Lato" panose="020F0502020204030203" pitchFamily="34" charset="0"/>
              </a:rPr>
              <a:t>SmartSwap</a:t>
            </a:r>
            <a:r>
              <a:rPr lang="en-CA" dirty="0">
                <a:latin typeface="Lato" panose="020F0502020204030203" pitchFamily="34" charset="0"/>
              </a:rPr>
              <a:t>.</a:t>
            </a:r>
            <a:endParaRPr lang="en-CA" i="0" u="none" strike="noStrike" dirty="0">
              <a:effectLst/>
              <a:latin typeface="Lato" panose="020F0502020204030203" pitchFamily="34" charset="0"/>
            </a:endParaRPr>
          </a:p>
          <a:p>
            <a:pPr algn="just"/>
            <a:endParaRPr lang="en-CA" dirty="0">
              <a:latin typeface="Lato" panose="020F050202020403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A63EB-3E95-407F-A0E5-7DA3022A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281" y="640143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6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DEDA-11A2-4A91-9737-3CA0307E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168542"/>
            <a:ext cx="10351550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Maker Reward and </a:t>
            </a:r>
            <a:r>
              <a:rPr lang="en-CA" dirty="0" err="1">
                <a:solidFill>
                  <a:srgbClr val="FFB232"/>
                </a:solidFill>
                <a:latin typeface="Lato" panose="020F0502020204030203" pitchFamily="34" charset="0"/>
              </a:rPr>
              <a:t>GASrebate</a:t>
            </a:r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A44C-5B8E-4E51-9012-5DFE634A2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97000"/>
            <a:ext cx="9905999" cy="5108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000" dirty="0">
                <a:solidFill>
                  <a:srgbClr val="E6294F"/>
                </a:solidFill>
                <a:latin typeface="Lato" panose="020F0502020204030203" pitchFamily="34" charset="0"/>
              </a:rPr>
              <a:t>Maker Reward Program </a:t>
            </a:r>
            <a:r>
              <a:rPr lang="en-CA" sz="2000" dirty="0">
                <a:latin typeface="Lato" panose="020F0502020204030203" pitchFamily="34" charset="0"/>
              </a:rPr>
              <a:t>- receive a refund from your purchase while still using 100% of the buying power. With every buy transaction 0.3% of the total BNB (0.5% of the total ETH) used for buying is given back to the buyer.</a:t>
            </a:r>
          </a:p>
          <a:p>
            <a:pPr marL="0" indent="0" algn="just">
              <a:buNone/>
            </a:pPr>
            <a:r>
              <a:rPr lang="en-CA" sz="2000" dirty="0" err="1">
                <a:solidFill>
                  <a:srgbClr val="E6294F"/>
                </a:solidFill>
                <a:latin typeface="Lato" panose="020F0502020204030203" pitchFamily="34" charset="0"/>
              </a:rPr>
              <a:t>GASrebate</a:t>
            </a:r>
            <a:r>
              <a:rPr lang="en-CA" sz="2000" dirty="0">
                <a:solidFill>
                  <a:srgbClr val="E6294F"/>
                </a:solidFill>
                <a:latin typeface="Lato" panose="020F0502020204030203" pitchFamily="34" charset="0"/>
              </a:rPr>
              <a:t> Program </a:t>
            </a:r>
            <a:r>
              <a:rPr lang="en-CA" sz="2000" dirty="0">
                <a:latin typeface="Lato" panose="020F0502020204030203" pitchFamily="34" charset="0"/>
              </a:rPr>
              <a:t>- all trading pairs on </a:t>
            </a:r>
            <a:r>
              <a:rPr lang="en-CA" sz="200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000" dirty="0" err="1">
                <a:latin typeface="Lato" panose="020F0502020204030203" pitchFamily="34" charset="0"/>
              </a:rPr>
              <a:t>ex</a:t>
            </a:r>
            <a:r>
              <a:rPr lang="en-CA" sz="2000" dirty="0">
                <a:latin typeface="Lato" panose="020F0502020204030203" pitchFamily="34" charset="0"/>
              </a:rPr>
              <a:t> will use the </a:t>
            </a:r>
            <a:r>
              <a:rPr lang="en-CA" sz="2000" dirty="0" err="1">
                <a:solidFill>
                  <a:srgbClr val="E6294F"/>
                </a:solidFill>
                <a:latin typeface="Lato" panose="020F0502020204030203" pitchFamily="34" charset="0"/>
              </a:rPr>
              <a:t>GAS</a:t>
            </a:r>
            <a:r>
              <a:rPr lang="en-CA" sz="2000" dirty="0" err="1">
                <a:latin typeface="Lato" panose="020F0502020204030203" pitchFamily="34" charset="0"/>
              </a:rPr>
              <a:t>rebate</a:t>
            </a:r>
            <a:r>
              <a:rPr lang="en-CA" sz="2000" dirty="0">
                <a:latin typeface="Lato" panose="020F0502020204030203" pitchFamily="34" charset="0"/>
              </a:rPr>
              <a:t> sell transaction fee of 0.15% to fund the rebate pool for reward distribution for buyers and sellers of each respective token-pair. </a:t>
            </a:r>
          </a:p>
          <a:p>
            <a:pPr marL="0" indent="0" algn="just">
              <a:buNone/>
            </a:pPr>
            <a:r>
              <a:rPr lang="en-CA" sz="2000" dirty="0">
                <a:latin typeface="Lato" panose="020F0502020204030203" pitchFamily="34" charset="0"/>
              </a:rPr>
              <a:t>The buyer or seller will receive 1/8th of the total </a:t>
            </a:r>
            <a:r>
              <a:rPr lang="en-CA" sz="2000" dirty="0" err="1">
                <a:latin typeface="Lato" panose="020F0502020204030203" pitchFamily="34" charset="0"/>
              </a:rPr>
              <a:t>BNBback</a:t>
            </a:r>
            <a:r>
              <a:rPr lang="en-CA" sz="2000" dirty="0">
                <a:latin typeface="Lato" panose="020F0502020204030203" pitchFamily="34" charset="0"/>
              </a:rPr>
              <a:t> or </a:t>
            </a:r>
            <a:r>
              <a:rPr lang="en-CA" sz="2000" dirty="0" err="1">
                <a:latin typeface="Lato" panose="020F0502020204030203" pitchFamily="34" charset="0"/>
              </a:rPr>
              <a:t>ETHback</a:t>
            </a:r>
            <a:r>
              <a:rPr lang="en-CA" sz="2000" dirty="0">
                <a:latin typeface="Lato" panose="020F0502020204030203" pitchFamily="34" charset="0"/>
              </a:rPr>
              <a:t> pool at the time of their purchase. The return will come in the form of BNB or ETH depending on the respective chain being traded on. </a:t>
            </a:r>
          </a:p>
          <a:p>
            <a:pPr marL="0" indent="0" algn="just">
              <a:buNone/>
            </a:pPr>
            <a:r>
              <a:rPr lang="en-CA" sz="2000" dirty="0">
                <a:latin typeface="Lato" panose="020F0502020204030203" pitchFamily="34" charset="0"/>
              </a:rPr>
              <a:t>Rewards on Buying - if you buy with over 0.2 BNB (over 0.05 ETH) and hold 20b </a:t>
            </a:r>
            <a:r>
              <a:rPr lang="en-CA" sz="200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000" dirty="0">
                <a:latin typeface="Lato" panose="020F0502020204030203" pitchFamily="34" charset="0"/>
              </a:rPr>
              <a:t> in your wallet. Rewards on Selling - if you sell with under 2 BNB (under 1 ETH) and hold 20b </a:t>
            </a:r>
            <a:r>
              <a:rPr lang="en-CA" sz="2000" dirty="0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000" dirty="0">
                <a:latin typeface="Lato" panose="020F0502020204030203" pitchFamily="34" charset="0"/>
              </a:rPr>
              <a:t> in your wallet.</a:t>
            </a:r>
          </a:p>
          <a:p>
            <a:pPr marL="0" indent="0" algn="just">
              <a:buNone/>
            </a:pPr>
            <a:endParaRPr lang="en-CA" sz="2000" dirty="0"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sz="2000" dirty="0">
              <a:latin typeface="Lato" panose="020F0502020204030203" pitchFamily="34" charset="0"/>
            </a:endParaRPr>
          </a:p>
          <a:p>
            <a:pPr algn="just"/>
            <a:endParaRPr lang="en-CA" sz="2000" dirty="0">
              <a:latin typeface="Lato" panose="020F0502020204030203" pitchFamily="34" charset="0"/>
            </a:endParaRPr>
          </a:p>
          <a:p>
            <a:pPr algn="just"/>
            <a:endParaRPr lang="en-CA" sz="2000" dirty="0">
              <a:latin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46339-C562-45C8-BA42-F376A4FC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80586" y="6375133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0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6279-4924-4618-A54A-003C1D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7443"/>
            <a:ext cx="9905998" cy="1478570"/>
          </a:xfrm>
        </p:spPr>
        <p:txBody>
          <a:bodyPr/>
          <a:lstStyle/>
          <a:p>
            <a:pPr algn="ctr"/>
            <a:r>
              <a:rPr lang="en-CA" dirty="0">
                <a:solidFill>
                  <a:srgbClr val="FFB232"/>
                </a:solidFill>
                <a:latin typeface="Lato" panose="020F0502020204030203" pitchFamily="34" charset="0"/>
              </a:rPr>
              <a:t>Auto-Listing Deployer (AD)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E083-9C1A-4214-8603-8712C804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2958"/>
            <a:ext cx="4792028" cy="47116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sz="23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3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deployer</a:t>
            </a:r>
            <a:r>
              <a:rPr lang="en-CA" sz="23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allows any ERC-20 or BEP-20 project to list their token on </a:t>
            </a:r>
            <a:r>
              <a:rPr lang="en-CA" sz="23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3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sz="23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(</a:t>
            </a:r>
            <a:r>
              <a:rPr lang="en-CA" sz="2300" b="0" i="0" u="none" strike="noStrike" baseline="0" dirty="0">
                <a:solidFill>
                  <a:srgbClr val="FFB232"/>
                </a:solidFill>
                <a:latin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fegdeployer.com</a:t>
            </a:r>
            <a:r>
              <a:rPr lang="en-CA" sz="23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). Project owners are incentivised to list on </a:t>
            </a:r>
            <a:r>
              <a:rPr lang="en-CA" sz="2300" b="0" i="0" u="none" strike="noStrike" baseline="0" dirty="0" err="1">
                <a:solidFill>
                  <a:srgbClr val="E6294F"/>
                </a:solidFill>
                <a:latin typeface="Lato" panose="020F0502020204030203" pitchFamily="34" charset="0"/>
              </a:rPr>
              <a:t>FEG</a:t>
            </a:r>
            <a:r>
              <a:rPr lang="en-CA" sz="2300" b="0" i="0" u="none" strike="noStrike" baseline="0" dirty="0" err="1">
                <a:solidFill>
                  <a:srgbClr val="FFFFFF"/>
                </a:solidFill>
                <a:latin typeface="Lato" panose="020F0502020204030203" pitchFamily="34" charset="0"/>
              </a:rPr>
              <a:t>ex</a:t>
            </a:r>
            <a:r>
              <a:rPr lang="en-CA" sz="2300" b="0" i="0" u="none" strike="noStrike" baseline="0" dirty="0">
                <a:solidFill>
                  <a:srgbClr val="FFFFFF"/>
                </a:solidFill>
                <a:latin typeface="Lato" panose="020F0502020204030203" pitchFamily="34" charset="0"/>
              </a:rPr>
              <a:t> because they earn a percentage of every sell on their pairs. </a:t>
            </a:r>
          </a:p>
          <a:p>
            <a:pPr marL="0" indent="0" algn="just">
              <a:buNone/>
            </a:pPr>
            <a:r>
              <a:rPr lang="en-CA" sz="2300" dirty="0">
                <a:solidFill>
                  <a:srgbClr val="FFFFFF"/>
                </a:solidFill>
                <a:latin typeface="Lato" panose="020F0502020204030203" pitchFamily="34" charset="0"/>
              </a:rPr>
              <a:t>Supports: </a:t>
            </a:r>
          </a:p>
          <a:p>
            <a:pPr algn="just"/>
            <a:r>
              <a:rPr lang="en-CA" sz="2300" dirty="0">
                <a:solidFill>
                  <a:srgbClr val="FFFFFF"/>
                </a:solidFill>
                <a:latin typeface="Lato" panose="020F0502020204030203" pitchFamily="34" charset="0"/>
              </a:rPr>
              <a:t>Presales (Whitelist/Public).</a:t>
            </a:r>
          </a:p>
          <a:p>
            <a:pPr algn="just"/>
            <a:r>
              <a:rPr lang="en-CA" sz="2300" dirty="0" err="1">
                <a:solidFill>
                  <a:srgbClr val="FFFFFF"/>
                </a:solidFill>
                <a:latin typeface="Lato" panose="020F0502020204030203" pitchFamily="34" charset="0"/>
              </a:rPr>
              <a:t>Fairlaunch</a:t>
            </a:r>
            <a:r>
              <a:rPr lang="en-CA" sz="2300" dirty="0">
                <a:solidFill>
                  <a:srgbClr val="FFFFFF"/>
                </a:solidFill>
                <a:latin typeface="Lato" panose="020F0502020204030203" pitchFamily="34" charset="0"/>
              </a:rPr>
              <a:t>.</a:t>
            </a:r>
          </a:p>
          <a:p>
            <a:pPr marL="0" indent="0" algn="just">
              <a:buNone/>
            </a:pPr>
            <a:endParaRPr lang="en-CA" sz="23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CA" sz="230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marL="0" indent="0" algn="just">
              <a:buNone/>
            </a:pPr>
            <a:endParaRPr lang="en-CA" sz="2300" b="0" i="0" u="none" strike="noStrike" baseline="0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algn="just"/>
            <a:endParaRPr lang="en-CA" sz="2300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3EB77-6AFA-401F-9869-33BF715E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672958"/>
            <a:ext cx="5259388" cy="47116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163FB-EC35-4FE2-9256-32E6B452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961" y="63811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97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951</TotalTime>
  <Words>2121</Words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Lato</vt:lpstr>
      <vt:lpstr>Noto Sans</vt:lpstr>
      <vt:lpstr>Roboto-Medium</vt:lpstr>
      <vt:lpstr>Tw Cen MT</vt:lpstr>
      <vt:lpstr>Wingdings</vt:lpstr>
      <vt:lpstr>Circuit</vt:lpstr>
      <vt:lpstr>PowerPoint Presentation</vt:lpstr>
      <vt:lpstr>Feg Token Project</vt:lpstr>
      <vt:lpstr>Released</vt:lpstr>
      <vt:lpstr>FEGex</vt:lpstr>
      <vt:lpstr>fWrap</vt:lpstr>
      <vt:lpstr>staking</vt:lpstr>
      <vt:lpstr>SmartSwap</vt:lpstr>
      <vt:lpstr>Maker Reward and GASrebate programs</vt:lpstr>
      <vt:lpstr>Auto-Listing Deployer (AD)</vt:lpstr>
      <vt:lpstr>Smart DeFi (SD)</vt:lpstr>
      <vt:lpstr>Rox token - The “model home” of SmartDeFi</vt:lpstr>
      <vt:lpstr>FEGcharts</vt:lpstr>
      <vt:lpstr>FEGtrack</vt:lpstr>
      <vt:lpstr>FEGfaucet</vt:lpstr>
      <vt:lpstr>The Pan African Sanctuary Alliance (PASA)</vt:lpstr>
      <vt:lpstr>ATEITIS INFORMATION TECHNOLOGY (ATEITIS)  PARTNERSHIP</vt:lpstr>
      <vt:lpstr>FEGradio</vt:lpstr>
      <vt:lpstr>fegcentral</vt:lpstr>
      <vt:lpstr>FEGscholars</vt:lpstr>
      <vt:lpstr> Upcoming releases </vt:lpstr>
      <vt:lpstr>SmartDefi Deployer</vt:lpstr>
      <vt:lpstr>SmartLending</vt:lpstr>
      <vt:lpstr>NEW User interface (UI)</vt:lpstr>
      <vt:lpstr>Cross-Chain Expansion and Bridge</vt:lpstr>
      <vt:lpstr>Universal stable cent token (USCT)</vt:lpstr>
      <vt:lpstr>blockchain Two-factor authentication (2Fa)</vt:lpstr>
      <vt:lpstr>Chiwawa  Multi-Verse Partnership</vt:lpstr>
      <vt:lpstr>FEG Ecosystem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2021-12-06T02:49:39Z</dcterms:created>
  <dcterms:modified xsi:type="dcterms:W3CDTF">2021-12-30T02:29:47Z</dcterms:modified>
</cp:coreProperties>
</file>